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58" r:id="rId4"/>
    <p:sldId id="261" r:id="rId5"/>
    <p:sldId id="262" r:id="rId6"/>
    <p:sldId id="263" r:id="rId7"/>
    <p:sldId id="266" r:id="rId8"/>
    <p:sldId id="265" r:id="rId9"/>
    <p:sldId id="268"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79" autoAdjust="0"/>
    <p:restoredTop sz="94660"/>
  </p:normalViewPr>
  <p:slideViewPr>
    <p:cSldViewPr snapToGrid="0" showGuides="1">
      <p:cViewPr varScale="1">
        <p:scale>
          <a:sx n="79" d="100"/>
          <a:sy n="79" d="100"/>
        </p:scale>
        <p:origin x="1003"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3.png>
</file>

<file path=ppt/media/image36.pn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12/29/2023</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85894189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12/29/2023</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7667018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12/29/2023</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85247522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12/29/2023</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68577382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12/29/2023</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954786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12/29/2023</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422494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12/29/2023</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91398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12/29/2023</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32135649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12/29/2023</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0254696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12/29/2023</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754044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12/29/2023</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6580356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12/29/2023</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526071164"/>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55" r:id="rId6"/>
    <p:sldLayoutId id="2147483751" r:id="rId7"/>
    <p:sldLayoutId id="2147483752" r:id="rId8"/>
    <p:sldLayoutId id="2147483753" r:id="rId9"/>
    <p:sldLayoutId id="2147483754" r:id="rId10"/>
    <p:sldLayoutId id="2147483756"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www.linkedin.com/in/rohit-iyer-001" TargetMode="External"/><Relationship Id="rId2" Type="http://schemas.openxmlformats.org/officeDocument/2006/relationships/hyperlink" Target="mailto:riyer9@asu.edu" TargetMode="Externa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png"/><Relationship Id="rId1" Type="http://schemas.openxmlformats.org/officeDocument/2006/relationships/slideLayout" Target="../slideLayouts/slideLayout9.xml"/><Relationship Id="rId5" Type="http://schemas.openxmlformats.org/officeDocument/2006/relationships/image" Target="../media/image39.png"/><Relationship Id="rId4" Type="http://schemas.openxmlformats.org/officeDocument/2006/relationships/image" Target="../media/image38.em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png"/><Relationship Id="rId1" Type="http://schemas.openxmlformats.org/officeDocument/2006/relationships/slideLayout" Target="../slideLayouts/slideLayout9.xml"/><Relationship Id="rId5" Type="http://schemas.openxmlformats.org/officeDocument/2006/relationships/image" Target="../media/image13.emf"/><Relationship Id="rId4" Type="http://schemas.openxmlformats.org/officeDocument/2006/relationships/image" Target="../media/image12.emf"/></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emf"/><Relationship Id="rId2" Type="http://schemas.openxmlformats.org/officeDocument/2006/relationships/image" Target="../media/image21.emf"/><Relationship Id="rId1" Type="http://schemas.openxmlformats.org/officeDocument/2006/relationships/slideLayout" Target="../slideLayouts/slideLayout9.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9.xml"/><Relationship Id="rId6" Type="http://schemas.openxmlformats.org/officeDocument/2006/relationships/image" Target="../media/image31.emf"/><Relationship Id="rId5" Type="http://schemas.openxmlformats.org/officeDocument/2006/relationships/image" Target="../media/image30.emf"/><Relationship Id="rId4" Type="http://schemas.openxmlformats.org/officeDocument/2006/relationships/image" Target="../media/image29.emf"/></Relationships>
</file>

<file path=ppt/slides/_rels/slide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9.xml"/><Relationship Id="rId5" Type="http://schemas.openxmlformats.org/officeDocument/2006/relationships/image" Target="../media/image35.emf"/><Relationship Id="rId4" Type="http://schemas.openxmlformats.org/officeDocument/2006/relationships/image" Target="../media/image34.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2" name="Rectangle 1071">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62"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4" name="Rectangle 1053">
            <a:extLst>
              <a:ext uri="{FF2B5EF4-FFF2-40B4-BE49-F238E27FC236}">
                <a16:creationId xmlns:a16="http://schemas.microsoft.com/office/drawing/2014/main" id="{D65E0E3C-32F3-480B-9842-7611BBE2E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345" y="0"/>
            <a:ext cx="753465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1AFD5F-A761-8FC1-0C67-1EFCEDBEE98E}"/>
              </a:ext>
            </a:extLst>
          </p:cNvPr>
          <p:cNvSpPr>
            <a:spLocks noGrp="1"/>
          </p:cNvSpPr>
          <p:nvPr>
            <p:ph type="ctrTitle"/>
          </p:nvPr>
        </p:nvSpPr>
        <p:spPr>
          <a:xfrm>
            <a:off x="5315736" y="640081"/>
            <a:ext cx="5916145" cy="2788919"/>
          </a:xfrm>
        </p:spPr>
        <p:txBody>
          <a:bodyPr anchor="b">
            <a:noAutofit/>
          </a:bodyPr>
          <a:lstStyle/>
          <a:p>
            <a:pPr algn="l"/>
            <a:r>
              <a:rPr lang="en-US" sz="5400" dirty="0">
                <a:solidFill>
                  <a:schemeClr val="bg1"/>
                </a:solidFill>
              </a:rPr>
              <a:t>Engineering Projects PORTFOLIO</a:t>
            </a:r>
          </a:p>
        </p:txBody>
      </p:sp>
      <p:sp>
        <p:nvSpPr>
          <p:cNvPr id="3" name="Subtitle 2">
            <a:extLst>
              <a:ext uri="{FF2B5EF4-FFF2-40B4-BE49-F238E27FC236}">
                <a16:creationId xmlns:a16="http://schemas.microsoft.com/office/drawing/2014/main" id="{FDFA5100-8208-5524-806F-B180469CDB42}"/>
              </a:ext>
            </a:extLst>
          </p:cNvPr>
          <p:cNvSpPr>
            <a:spLocks noGrp="1"/>
          </p:cNvSpPr>
          <p:nvPr>
            <p:ph type="subTitle" idx="1"/>
          </p:nvPr>
        </p:nvSpPr>
        <p:spPr>
          <a:xfrm>
            <a:off x="5315736" y="3429000"/>
            <a:ext cx="5916145" cy="3429000"/>
          </a:xfrm>
        </p:spPr>
        <p:txBody>
          <a:bodyPr anchor="t">
            <a:normAutofit/>
          </a:bodyPr>
          <a:lstStyle/>
          <a:p>
            <a:pPr algn="l">
              <a:lnSpc>
                <a:spcPct val="91000"/>
              </a:lnSpc>
              <a:spcBef>
                <a:spcPts val="100"/>
              </a:spcBef>
              <a:spcAft>
                <a:spcPts val="100"/>
              </a:spcAft>
            </a:pPr>
            <a:endParaRPr lang="en-US" sz="2000" dirty="0"/>
          </a:p>
          <a:p>
            <a:pPr algn="l">
              <a:lnSpc>
                <a:spcPct val="91000"/>
              </a:lnSpc>
              <a:spcBef>
                <a:spcPts val="100"/>
              </a:spcBef>
              <a:spcAft>
                <a:spcPts val="100"/>
              </a:spcAft>
            </a:pPr>
            <a:r>
              <a:rPr lang="en-US" sz="2000" dirty="0"/>
              <a:t>Rohit Venkataraman Iyer</a:t>
            </a:r>
          </a:p>
          <a:p>
            <a:pPr algn="l">
              <a:lnSpc>
                <a:spcPct val="91000"/>
              </a:lnSpc>
              <a:spcBef>
                <a:spcPts val="100"/>
              </a:spcBef>
              <a:spcAft>
                <a:spcPts val="100"/>
              </a:spcAft>
            </a:pPr>
            <a:r>
              <a:rPr lang="en-US" sz="2000" dirty="0"/>
              <a:t>MS, Mechanical Engineering</a:t>
            </a:r>
          </a:p>
          <a:p>
            <a:pPr algn="l">
              <a:lnSpc>
                <a:spcPct val="91000"/>
              </a:lnSpc>
              <a:spcBef>
                <a:spcPts val="100"/>
              </a:spcBef>
              <a:spcAft>
                <a:spcPts val="100"/>
              </a:spcAft>
            </a:pPr>
            <a:endParaRPr lang="en-US" sz="2000" i="1" dirty="0"/>
          </a:p>
          <a:p>
            <a:pPr algn="l">
              <a:lnSpc>
                <a:spcPct val="91000"/>
              </a:lnSpc>
              <a:spcBef>
                <a:spcPts val="100"/>
              </a:spcBef>
              <a:spcAft>
                <a:spcPts val="100"/>
              </a:spcAft>
            </a:pPr>
            <a:r>
              <a:rPr lang="en-US" sz="2000" dirty="0"/>
              <a:t>Email: </a:t>
            </a:r>
            <a:r>
              <a:rPr lang="en-US" sz="2000" dirty="0">
                <a:hlinkClick r:id="rId2"/>
              </a:rPr>
              <a:t>riyer9@asu.edu</a:t>
            </a:r>
            <a:endParaRPr lang="en-US" sz="2000" dirty="0"/>
          </a:p>
          <a:p>
            <a:pPr algn="l">
              <a:lnSpc>
                <a:spcPct val="91000"/>
              </a:lnSpc>
              <a:spcBef>
                <a:spcPts val="100"/>
              </a:spcBef>
              <a:spcAft>
                <a:spcPts val="100"/>
              </a:spcAft>
            </a:pPr>
            <a:r>
              <a:rPr lang="en-US" sz="2000" dirty="0"/>
              <a:t>LinkedIn: </a:t>
            </a:r>
            <a:r>
              <a:rPr lang="en-US" sz="2000" dirty="0">
                <a:hlinkClick r:id="rId3"/>
              </a:rPr>
              <a:t>www.linkedin.com/in/rohit-iyer-001</a:t>
            </a:r>
            <a:endParaRPr lang="en-US" sz="2000" dirty="0"/>
          </a:p>
          <a:p>
            <a:pPr algn="l">
              <a:lnSpc>
                <a:spcPct val="91000"/>
              </a:lnSpc>
              <a:spcBef>
                <a:spcPts val="100"/>
              </a:spcBef>
              <a:spcAft>
                <a:spcPts val="100"/>
              </a:spcAft>
            </a:pPr>
            <a:endParaRPr lang="en-US" sz="2000" dirty="0"/>
          </a:p>
        </p:txBody>
      </p:sp>
      <p:pic>
        <p:nvPicPr>
          <p:cNvPr id="5" name="Picture 4">
            <a:extLst>
              <a:ext uri="{FF2B5EF4-FFF2-40B4-BE49-F238E27FC236}">
                <a16:creationId xmlns:a16="http://schemas.microsoft.com/office/drawing/2014/main" id="{0478604E-CD12-970C-23E6-CBEA0DCE3A7D}"/>
              </a:ext>
            </a:extLst>
          </p:cNvPr>
          <p:cNvPicPr>
            <a:picLocks noChangeAspect="1"/>
          </p:cNvPicPr>
          <p:nvPr/>
        </p:nvPicPr>
        <p:blipFill rotWithShape="1">
          <a:blip r:embed="rId4"/>
          <a:srcRect r="-1" b="1709"/>
          <a:stretch/>
        </p:blipFill>
        <p:spPr>
          <a:xfrm>
            <a:off x="20" y="10"/>
            <a:ext cx="4657325" cy="6857990"/>
          </a:xfrm>
          <a:prstGeom prst="rect">
            <a:avLst/>
          </a:prstGeom>
        </p:spPr>
      </p:pic>
    </p:spTree>
    <p:extLst>
      <p:ext uri="{BB962C8B-B14F-4D97-AF65-F5344CB8AC3E}">
        <p14:creationId xmlns:p14="http://schemas.microsoft.com/office/powerpoint/2010/main" val="14932970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D153959-30FA-4987-A094-7243641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3" name="Rectangle 2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5" name="Rectangle 24">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27" name="Rectangle 26">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8" name="Title 3">
            <a:extLst>
              <a:ext uri="{FF2B5EF4-FFF2-40B4-BE49-F238E27FC236}">
                <a16:creationId xmlns:a16="http://schemas.microsoft.com/office/drawing/2014/main" id="{2ADB3E0C-A2AF-2E83-F029-47CD376C1E86}"/>
              </a:ext>
            </a:extLst>
          </p:cNvPr>
          <p:cNvSpPr>
            <a:spLocks noGrp="1"/>
          </p:cNvSpPr>
          <p:nvPr>
            <p:ph type="title"/>
          </p:nvPr>
        </p:nvSpPr>
        <p:spPr>
          <a:xfrm>
            <a:off x="131528" y="286828"/>
            <a:ext cx="5962946" cy="1327963"/>
          </a:xfrm>
        </p:spPr>
        <p:txBody>
          <a:bodyPr vert="horz" lIns="91440" tIns="45720" rIns="91440" bIns="45720" rtlCol="0" anchor="ctr">
            <a:noAutofit/>
          </a:bodyPr>
          <a:lstStyle/>
          <a:p>
            <a:r>
              <a:rPr lang="en-US" sz="3200" dirty="0"/>
              <a:t>OPTIMIZATION OF DISTANCE COVERED BY A FOOTBALL USING DESIGN OF EXPERIMENTS (DOE)</a:t>
            </a:r>
          </a:p>
        </p:txBody>
      </p:sp>
      <p:sp>
        <p:nvSpPr>
          <p:cNvPr id="9" name="Text Placeholder 2">
            <a:extLst>
              <a:ext uri="{FF2B5EF4-FFF2-40B4-BE49-F238E27FC236}">
                <a16:creationId xmlns:a16="http://schemas.microsoft.com/office/drawing/2014/main" id="{F1C8E44B-E02F-472B-8C2F-83E701ACF04A}"/>
              </a:ext>
            </a:extLst>
          </p:cNvPr>
          <p:cNvSpPr txBox="1">
            <a:spLocks/>
          </p:cNvSpPr>
          <p:nvPr/>
        </p:nvSpPr>
        <p:spPr>
          <a:xfrm>
            <a:off x="131528" y="1974715"/>
            <a:ext cx="5743978" cy="4556881"/>
          </a:xfrm>
          <a:prstGeom prst="rect">
            <a:avLst/>
          </a:prstGeom>
        </p:spPr>
        <p:txBody>
          <a:bodyPr vert="horz" lIns="91440" tIns="45720" rIns="91440" bIns="45720" rtlCol="0" anchor="t">
            <a:normAutofit/>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400" kern="1200" spc="50" baseline="0">
                <a:solidFill>
                  <a:schemeClr val="tx1"/>
                </a:solidFill>
                <a:latin typeface="+mn-lt"/>
                <a:ea typeface="+mn-ea"/>
                <a:cs typeface="+mn-cs"/>
              </a:defRPr>
            </a:lvl1pPr>
            <a:lvl2pPr marL="457200" indent="0" algn="l" defTabSz="914400" rtl="0" eaLnBrk="1" latinLnBrk="0" hangingPunct="1">
              <a:lnSpc>
                <a:spcPct val="101000"/>
              </a:lnSpc>
              <a:spcBef>
                <a:spcPts val="400"/>
              </a:spcBef>
              <a:spcAft>
                <a:spcPts val="400"/>
              </a:spcAft>
              <a:buClrTx/>
              <a:buFont typeface="Wingdings" panose="05000000000000000000" pitchFamily="2" charset="2"/>
              <a:buNone/>
              <a:defRPr sz="1400" kern="1200" spc="50" baseline="0">
                <a:solidFill>
                  <a:schemeClr val="tx1"/>
                </a:solidFill>
                <a:latin typeface="+mn-lt"/>
                <a:ea typeface="+mn-ea"/>
                <a:cs typeface="+mn-cs"/>
              </a:defRPr>
            </a:lvl2pPr>
            <a:lvl3pPr marL="914400" indent="0" algn="l" defTabSz="914400" rtl="0" eaLnBrk="1" latinLnBrk="0" hangingPunct="1">
              <a:lnSpc>
                <a:spcPct val="101000"/>
              </a:lnSpc>
              <a:spcBef>
                <a:spcPts val="400"/>
              </a:spcBef>
              <a:spcAft>
                <a:spcPts val="400"/>
              </a:spcAft>
              <a:buFont typeface="Arial" panose="020B0604020202020204" pitchFamily="34" charset="0"/>
              <a:buNone/>
              <a:defRPr sz="1200" b="1" kern="1200" spc="50" baseline="0">
                <a:solidFill>
                  <a:schemeClr val="tx1"/>
                </a:solidFill>
                <a:latin typeface="+mn-lt"/>
                <a:ea typeface="+mn-ea"/>
                <a:cs typeface="+mn-cs"/>
              </a:defRPr>
            </a:lvl3pPr>
            <a:lvl4pPr marL="1371600" indent="0" algn="l" defTabSz="914400" rtl="0" eaLnBrk="1" latinLnBrk="0" hangingPunct="1">
              <a:lnSpc>
                <a:spcPct val="101000"/>
              </a:lnSpc>
              <a:spcBef>
                <a:spcPts val="400"/>
              </a:spcBef>
              <a:spcAft>
                <a:spcPts val="400"/>
              </a:spcAft>
              <a:buClrTx/>
              <a:buFont typeface="Wingdings" panose="05000000000000000000" pitchFamily="2" charset="2"/>
              <a:buNone/>
              <a:defRPr sz="1000" kern="1200" spc="50" baseline="0">
                <a:solidFill>
                  <a:schemeClr val="tx1"/>
                </a:solidFill>
                <a:latin typeface="+mn-lt"/>
                <a:ea typeface="+mn-ea"/>
                <a:cs typeface="+mn-cs"/>
              </a:defRPr>
            </a:lvl4pPr>
            <a:lvl5pPr marL="1828800" indent="0" algn="l" defTabSz="914400" rtl="0" eaLnBrk="1" latinLnBrk="0" hangingPunct="1">
              <a:lnSpc>
                <a:spcPct val="101000"/>
              </a:lnSpc>
              <a:spcBef>
                <a:spcPts val="400"/>
              </a:spcBef>
              <a:spcAft>
                <a:spcPts val="400"/>
              </a:spcAft>
              <a:buFont typeface="Arial" panose="020B0604020202020204" pitchFamily="34" charset="0"/>
              <a:buNone/>
              <a:defRPr sz="1000" b="1" kern="1200" spc="5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p:txBody>
      </p:sp>
      <p:sp>
        <p:nvSpPr>
          <p:cNvPr id="29" name="Text Placeholder 2">
            <a:extLst>
              <a:ext uri="{FF2B5EF4-FFF2-40B4-BE49-F238E27FC236}">
                <a16:creationId xmlns:a16="http://schemas.microsoft.com/office/drawing/2014/main" id="{60E733FB-FAEB-411E-EDAC-CCFE5B9ADC3E}"/>
              </a:ext>
            </a:extLst>
          </p:cNvPr>
          <p:cNvSpPr txBox="1">
            <a:spLocks/>
          </p:cNvSpPr>
          <p:nvPr/>
        </p:nvSpPr>
        <p:spPr>
          <a:xfrm>
            <a:off x="131528" y="1731520"/>
            <a:ext cx="5743978" cy="5001704"/>
          </a:xfrm>
          <a:prstGeom prst="rect">
            <a:avLst/>
          </a:prstGeom>
        </p:spPr>
        <p:txBody>
          <a:bodyPr vert="horz" lIns="91440" tIns="45720" rIns="91440" bIns="45720" rtlCol="0" anchor="t">
            <a:normAutofit fontScale="92500" lnSpcReduction="2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400" kern="1200" spc="50" baseline="0">
                <a:solidFill>
                  <a:schemeClr val="tx1"/>
                </a:solidFill>
                <a:latin typeface="+mn-lt"/>
                <a:ea typeface="+mn-ea"/>
                <a:cs typeface="+mn-cs"/>
              </a:defRPr>
            </a:lvl1pPr>
            <a:lvl2pPr marL="457200" indent="0" algn="l" defTabSz="914400" rtl="0" eaLnBrk="1" latinLnBrk="0" hangingPunct="1">
              <a:lnSpc>
                <a:spcPct val="101000"/>
              </a:lnSpc>
              <a:spcBef>
                <a:spcPts val="400"/>
              </a:spcBef>
              <a:spcAft>
                <a:spcPts val="400"/>
              </a:spcAft>
              <a:buClrTx/>
              <a:buFont typeface="Wingdings" panose="05000000000000000000" pitchFamily="2" charset="2"/>
              <a:buNone/>
              <a:defRPr sz="1400" kern="1200" spc="50" baseline="0">
                <a:solidFill>
                  <a:schemeClr val="tx1"/>
                </a:solidFill>
                <a:latin typeface="+mn-lt"/>
                <a:ea typeface="+mn-ea"/>
                <a:cs typeface="+mn-cs"/>
              </a:defRPr>
            </a:lvl2pPr>
            <a:lvl3pPr marL="914400" indent="0" algn="l" defTabSz="914400" rtl="0" eaLnBrk="1" latinLnBrk="0" hangingPunct="1">
              <a:lnSpc>
                <a:spcPct val="101000"/>
              </a:lnSpc>
              <a:spcBef>
                <a:spcPts val="400"/>
              </a:spcBef>
              <a:spcAft>
                <a:spcPts val="400"/>
              </a:spcAft>
              <a:buFont typeface="Arial" panose="020B0604020202020204" pitchFamily="34" charset="0"/>
              <a:buNone/>
              <a:defRPr sz="1200" b="1" kern="1200" spc="50" baseline="0">
                <a:solidFill>
                  <a:schemeClr val="tx1"/>
                </a:solidFill>
                <a:latin typeface="+mn-lt"/>
                <a:ea typeface="+mn-ea"/>
                <a:cs typeface="+mn-cs"/>
              </a:defRPr>
            </a:lvl3pPr>
            <a:lvl4pPr marL="1371600" indent="0" algn="l" defTabSz="914400" rtl="0" eaLnBrk="1" latinLnBrk="0" hangingPunct="1">
              <a:lnSpc>
                <a:spcPct val="101000"/>
              </a:lnSpc>
              <a:spcBef>
                <a:spcPts val="400"/>
              </a:spcBef>
              <a:spcAft>
                <a:spcPts val="400"/>
              </a:spcAft>
              <a:buClrTx/>
              <a:buFont typeface="Wingdings" panose="05000000000000000000" pitchFamily="2" charset="2"/>
              <a:buNone/>
              <a:defRPr sz="1000" kern="1200" spc="50" baseline="0">
                <a:solidFill>
                  <a:schemeClr val="tx1"/>
                </a:solidFill>
                <a:latin typeface="+mn-lt"/>
                <a:ea typeface="+mn-ea"/>
                <a:cs typeface="+mn-cs"/>
              </a:defRPr>
            </a:lvl4pPr>
            <a:lvl5pPr marL="1828800" indent="0" algn="l" defTabSz="914400" rtl="0" eaLnBrk="1" latinLnBrk="0" hangingPunct="1">
              <a:lnSpc>
                <a:spcPct val="101000"/>
              </a:lnSpc>
              <a:spcBef>
                <a:spcPts val="400"/>
              </a:spcBef>
              <a:spcAft>
                <a:spcPts val="400"/>
              </a:spcAft>
              <a:buFont typeface="Arial" panose="020B0604020202020204" pitchFamily="34" charset="0"/>
              <a:buNone/>
              <a:defRPr sz="1000" b="1" kern="1200" spc="5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600" b="0" i="0" u="none" strike="noStrike" kern="1200" cap="none" spc="50" normalizeH="0" baseline="0" noProof="0" dirty="0">
                <a:ln>
                  <a:noFill/>
                </a:ln>
                <a:solidFill>
                  <a:prstClr val="white"/>
                </a:solidFill>
                <a:effectLst/>
                <a:uLnTx/>
                <a:uFillTx/>
                <a:latin typeface="Franklin Gothic Medium"/>
                <a:ea typeface="+mn-ea"/>
                <a:cs typeface="+mn-cs"/>
              </a:rPr>
              <a:t>OBJECTIVE: To optimize distance of football kicked based on five parameters by understanding their effects on our response variable.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600" dirty="0">
                <a:solidFill>
                  <a:prstClr val="white"/>
                </a:solidFill>
                <a:latin typeface="Franklin Gothic Medium"/>
              </a:rPr>
              <a:t>Constant factors include ground conditions while uncontrollable factors are wind, weather (humidity, temperature etc.).</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600" dirty="0">
                <a:solidFill>
                  <a:prstClr val="white"/>
                </a:solidFill>
                <a:latin typeface="Franklin Gothic Medium"/>
              </a:rPr>
              <a:t>2K design is chosen with randomized run order generated using JMP and the results are shown in the tables.</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600" dirty="0">
                <a:solidFill>
                  <a:prstClr val="white"/>
                </a:solidFill>
                <a:latin typeface="Franklin Gothic Medium"/>
              </a:rPr>
              <a:t> JMP was used to analyze the design with blocking (kicker) to obtain the actual vs predicted plot and ANOVA and later without it to find the interaction effects.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600" dirty="0">
                <a:solidFill>
                  <a:prstClr val="white"/>
                </a:solidFill>
                <a:latin typeface="Franklin Gothic Medium"/>
              </a:rPr>
              <a:t>Kicking style and interaction effects were removed and reduced JMP model was analyzed, and ANOVA was performed.</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600" dirty="0">
                <a:solidFill>
                  <a:prstClr val="white"/>
                </a:solidFill>
                <a:latin typeface="Franklin Gothic Medium"/>
              </a:rPr>
              <a:t>Kicking angle, number of steps, and shoe type are important and in that order.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600" dirty="0">
                <a:solidFill>
                  <a:prstClr val="white"/>
                </a:solidFill>
                <a:latin typeface="Franklin Gothic Medium"/>
              </a:rPr>
              <a:t>The small PRESS value indicates that the model is good.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600" dirty="0">
                <a:solidFill>
                  <a:prstClr val="white"/>
                </a:solidFill>
                <a:latin typeface="Franklin Gothic Medium"/>
              </a:rPr>
              <a:t>The very high value of power for the important factors is a good indicator.</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600" dirty="0">
                <a:solidFill>
                  <a:prstClr val="white"/>
                </a:solidFill>
                <a:latin typeface="Franklin Gothic Medium"/>
              </a:rPr>
              <a:t>For best results, the ball must be kicked at 90-degrees, with 6 steps back and in football shoes.</a:t>
            </a:r>
            <a:endParaRPr kumimoji="0" lang="en-US" sz="1600" b="0" i="0" u="none" strike="noStrike" kern="1200" cap="none" spc="50" normalizeH="0" baseline="0" noProof="0" dirty="0">
              <a:ln>
                <a:noFill/>
              </a:ln>
              <a:solidFill>
                <a:prstClr val="white"/>
              </a:solidFill>
              <a:effectLst/>
              <a:uLnTx/>
              <a:uFillTx/>
              <a:latin typeface="Franklin Gothic Medium"/>
              <a:ea typeface="+mn-ea"/>
              <a:cs typeface="+mn-cs"/>
            </a:endParaRPr>
          </a:p>
        </p:txBody>
      </p:sp>
      <p:pic>
        <p:nvPicPr>
          <p:cNvPr id="31" name="Picture 30">
            <a:extLst>
              <a:ext uri="{FF2B5EF4-FFF2-40B4-BE49-F238E27FC236}">
                <a16:creationId xmlns:a16="http://schemas.microsoft.com/office/drawing/2014/main" id="{19C014D1-902B-8199-5448-FF3E1A8E8046}"/>
              </a:ext>
            </a:extLst>
          </p:cNvPr>
          <p:cNvPicPr>
            <a:picLocks noChangeAspect="1"/>
          </p:cNvPicPr>
          <p:nvPr/>
        </p:nvPicPr>
        <p:blipFill>
          <a:blip r:embed="rId2"/>
          <a:stretch>
            <a:fillRect/>
          </a:stretch>
        </p:blipFill>
        <p:spPr>
          <a:xfrm>
            <a:off x="6161375" y="255722"/>
            <a:ext cx="5899097" cy="1753543"/>
          </a:xfrm>
          <a:prstGeom prst="rect">
            <a:avLst/>
          </a:prstGeom>
        </p:spPr>
      </p:pic>
      <p:pic>
        <p:nvPicPr>
          <p:cNvPr id="35" name="Picture 34">
            <a:extLst>
              <a:ext uri="{FF2B5EF4-FFF2-40B4-BE49-F238E27FC236}">
                <a16:creationId xmlns:a16="http://schemas.microsoft.com/office/drawing/2014/main" id="{32D8CD50-AF76-2161-7176-0C8544E30E3B}"/>
              </a:ext>
            </a:extLst>
          </p:cNvPr>
          <p:cNvPicPr>
            <a:picLocks noChangeAspect="1"/>
          </p:cNvPicPr>
          <p:nvPr/>
        </p:nvPicPr>
        <p:blipFill rotWithShape="1">
          <a:blip r:embed="rId3"/>
          <a:srcRect l="1900" t="-8111" r="2665" b="50190"/>
          <a:stretch/>
        </p:blipFill>
        <p:spPr>
          <a:xfrm>
            <a:off x="6172480" y="1595332"/>
            <a:ext cx="3008597" cy="3194441"/>
          </a:xfrm>
          <a:prstGeom prst="rect">
            <a:avLst/>
          </a:prstGeom>
        </p:spPr>
      </p:pic>
      <p:pic>
        <p:nvPicPr>
          <p:cNvPr id="37" name="Picture 36">
            <a:extLst>
              <a:ext uri="{FF2B5EF4-FFF2-40B4-BE49-F238E27FC236}">
                <a16:creationId xmlns:a16="http://schemas.microsoft.com/office/drawing/2014/main" id="{72BA7D31-633F-9815-74DB-07717388F7BC}"/>
              </a:ext>
            </a:extLst>
          </p:cNvPr>
          <p:cNvPicPr>
            <a:picLocks noChangeAspect="1"/>
          </p:cNvPicPr>
          <p:nvPr/>
        </p:nvPicPr>
        <p:blipFill rotWithShape="1">
          <a:blip r:embed="rId4"/>
          <a:srcRect r="22566"/>
          <a:stretch/>
        </p:blipFill>
        <p:spPr>
          <a:xfrm>
            <a:off x="9181078" y="2027638"/>
            <a:ext cx="3008598" cy="4705586"/>
          </a:xfrm>
          <a:prstGeom prst="rect">
            <a:avLst/>
          </a:prstGeom>
        </p:spPr>
      </p:pic>
      <p:pic>
        <p:nvPicPr>
          <p:cNvPr id="39" name="Picture 38">
            <a:extLst>
              <a:ext uri="{FF2B5EF4-FFF2-40B4-BE49-F238E27FC236}">
                <a16:creationId xmlns:a16="http://schemas.microsoft.com/office/drawing/2014/main" id="{9C84B82C-209E-D02E-93D3-5EECC2DBDC50}"/>
              </a:ext>
            </a:extLst>
          </p:cNvPr>
          <p:cNvPicPr>
            <a:picLocks noChangeAspect="1"/>
          </p:cNvPicPr>
          <p:nvPr/>
        </p:nvPicPr>
        <p:blipFill>
          <a:blip r:embed="rId5"/>
          <a:stretch>
            <a:fillRect/>
          </a:stretch>
        </p:blipFill>
        <p:spPr>
          <a:xfrm>
            <a:off x="6161375" y="4952345"/>
            <a:ext cx="3178519" cy="1618306"/>
          </a:xfrm>
          <a:prstGeom prst="rect">
            <a:avLst/>
          </a:prstGeom>
        </p:spPr>
      </p:pic>
    </p:spTree>
    <p:extLst>
      <p:ext uri="{BB962C8B-B14F-4D97-AF65-F5344CB8AC3E}">
        <p14:creationId xmlns:p14="http://schemas.microsoft.com/office/powerpoint/2010/main" val="1235325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D153959-30FA-4987-A094-7243641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157F7C3-8DF5-16BC-6FDB-54607FC392F0}"/>
              </a:ext>
            </a:extLst>
          </p:cNvPr>
          <p:cNvSpPr>
            <a:spLocks noGrp="1"/>
          </p:cNvSpPr>
          <p:nvPr>
            <p:ph type="title"/>
          </p:nvPr>
        </p:nvSpPr>
        <p:spPr>
          <a:xfrm>
            <a:off x="131528" y="14448"/>
            <a:ext cx="5962946" cy="1327963"/>
          </a:xfrm>
        </p:spPr>
        <p:txBody>
          <a:bodyPr vert="horz" lIns="91440" tIns="45720" rIns="91440" bIns="45720" rtlCol="0" anchor="ctr">
            <a:noAutofit/>
          </a:bodyPr>
          <a:lstStyle/>
          <a:p>
            <a:r>
              <a:rPr lang="en-US" sz="4400" kern="1200" cap="all" spc="120" baseline="0" dirty="0">
                <a:solidFill>
                  <a:schemeClr val="bg1"/>
                </a:solidFill>
                <a:latin typeface="+mj-lt"/>
                <a:ea typeface="+mj-ea"/>
                <a:cs typeface="+mj-cs"/>
              </a:rPr>
              <a:t>BAJA SAE – ATV design</a:t>
            </a:r>
          </a:p>
        </p:txBody>
      </p:sp>
      <p:sp>
        <p:nvSpPr>
          <p:cNvPr id="3" name="Text Placeholder 2">
            <a:extLst>
              <a:ext uri="{FF2B5EF4-FFF2-40B4-BE49-F238E27FC236}">
                <a16:creationId xmlns:a16="http://schemas.microsoft.com/office/drawing/2014/main" id="{8609FE49-C7C0-9081-899B-9F5D8F1EF6AA}"/>
              </a:ext>
            </a:extLst>
          </p:cNvPr>
          <p:cNvSpPr>
            <a:spLocks noGrp="1"/>
          </p:cNvSpPr>
          <p:nvPr>
            <p:ph type="body" sz="half" idx="2"/>
          </p:nvPr>
        </p:nvSpPr>
        <p:spPr>
          <a:xfrm>
            <a:off x="131528" y="1138137"/>
            <a:ext cx="5743978" cy="5393460"/>
          </a:xfrm>
        </p:spPr>
        <p:txBody>
          <a:bodyPr vert="horz" lIns="91440" tIns="45720" rIns="91440" bIns="45720" rtlCol="0" anchor="t">
            <a:normAutofit/>
          </a:bodyPr>
          <a:lstStyle/>
          <a:p>
            <a:pPr marL="342900" indent="-342900">
              <a:lnSpc>
                <a:spcPct val="91000"/>
              </a:lnSpc>
              <a:buFont typeface="Arial" panose="020B0604020202020204" pitchFamily="34" charset="0"/>
              <a:buChar char="•"/>
            </a:pPr>
            <a:r>
              <a:rPr lang="en-US" sz="1700" dirty="0">
                <a:solidFill>
                  <a:schemeClr val="bg1"/>
                </a:solidFill>
              </a:rPr>
              <a:t>Designed, manufactured and raced an All-Terrain Vehicle from 2017-2019.</a:t>
            </a:r>
          </a:p>
          <a:p>
            <a:pPr marL="342900" indent="-342900">
              <a:lnSpc>
                <a:spcPct val="91000"/>
              </a:lnSpc>
              <a:buFont typeface="Arial" panose="020B0604020202020204" pitchFamily="34" charset="0"/>
              <a:buChar char="•"/>
            </a:pPr>
            <a:r>
              <a:rPr lang="en-US" sz="1700" dirty="0">
                <a:solidFill>
                  <a:schemeClr val="bg1"/>
                </a:solidFill>
              </a:rPr>
              <a:t>Led the team as Vice Captain from 2019-19 and secured 1st position out of 450 teams in India in the Virtual Phase of the event.</a:t>
            </a:r>
          </a:p>
          <a:p>
            <a:pPr marL="342900" indent="-342900">
              <a:lnSpc>
                <a:spcPct val="91000"/>
              </a:lnSpc>
              <a:buFont typeface="Arial" panose="020B0604020202020204" pitchFamily="34" charset="0"/>
              <a:buChar char="•"/>
            </a:pPr>
            <a:r>
              <a:rPr lang="en-US" sz="1700" dirty="0">
                <a:solidFill>
                  <a:schemeClr val="bg1"/>
                </a:solidFill>
              </a:rPr>
              <a:t>Optimized designs by performing FEA analysis (Static structural, explicit, coupled thermal, modal, fatigue, Buckling) on all components using NX PLM and ANSYS.</a:t>
            </a:r>
          </a:p>
          <a:p>
            <a:pPr marL="342900" indent="-342900">
              <a:lnSpc>
                <a:spcPct val="91000"/>
              </a:lnSpc>
              <a:buFont typeface="Arial" panose="020B0604020202020204" pitchFamily="34" charset="0"/>
              <a:buChar char="•"/>
            </a:pPr>
            <a:r>
              <a:rPr lang="en-US" sz="1700" dirty="0">
                <a:solidFill>
                  <a:schemeClr val="bg1"/>
                </a:solidFill>
              </a:rPr>
              <a:t>The loading values were estimated using previous results and research articles. </a:t>
            </a:r>
          </a:p>
          <a:p>
            <a:pPr marL="342900" indent="-342900">
              <a:lnSpc>
                <a:spcPct val="91000"/>
              </a:lnSpc>
              <a:buFont typeface="Arial" panose="020B0604020202020204" pitchFamily="34" charset="0"/>
              <a:buChar char="•"/>
            </a:pPr>
            <a:r>
              <a:rPr lang="en-US" sz="1700" dirty="0">
                <a:solidFill>
                  <a:schemeClr val="bg1"/>
                </a:solidFill>
              </a:rPr>
              <a:t>Performed fatigue analysis to ensures a life of million cycles on heavily loaded components.</a:t>
            </a:r>
          </a:p>
          <a:p>
            <a:pPr marL="342900" indent="-342900">
              <a:lnSpc>
                <a:spcPct val="91000"/>
              </a:lnSpc>
              <a:buFont typeface="Arial" panose="020B0604020202020204" pitchFamily="34" charset="0"/>
              <a:buChar char="•"/>
            </a:pPr>
            <a:r>
              <a:rPr lang="en-US" sz="1700" dirty="0">
                <a:solidFill>
                  <a:schemeClr val="bg1"/>
                </a:solidFill>
              </a:rPr>
              <a:t>Performed coupled thermal and structural analysis on brake disks to create design resulting in max temperature of 170 C.</a:t>
            </a:r>
          </a:p>
          <a:p>
            <a:pPr marL="342900" indent="-342900">
              <a:lnSpc>
                <a:spcPct val="91000"/>
              </a:lnSpc>
              <a:buFont typeface="Arial" panose="020B0604020202020204" pitchFamily="34" charset="0"/>
              <a:buChar char="•"/>
            </a:pPr>
            <a:r>
              <a:rPr lang="en-US" sz="1700" dirty="0">
                <a:solidFill>
                  <a:schemeClr val="bg1"/>
                </a:solidFill>
              </a:rPr>
              <a:t>Improved design by reducing overall weight by 17 kg.</a:t>
            </a:r>
          </a:p>
          <a:p>
            <a:pPr marL="342900" indent="-342900">
              <a:lnSpc>
                <a:spcPct val="91000"/>
              </a:lnSpc>
              <a:buFont typeface="Arial" panose="020B0604020202020204" pitchFamily="34" charset="0"/>
              <a:buChar char="•"/>
            </a:pPr>
            <a:endParaRPr lang="en-US" sz="1700" dirty="0">
              <a:solidFill>
                <a:schemeClr val="bg1"/>
              </a:solidFill>
            </a:endParaRPr>
          </a:p>
          <a:p>
            <a:pPr marL="342900" indent="-342900">
              <a:lnSpc>
                <a:spcPct val="91000"/>
              </a:lnSpc>
              <a:buFont typeface="Arial" panose="020B0604020202020204" pitchFamily="34" charset="0"/>
              <a:buChar char="•"/>
            </a:pPr>
            <a:endParaRPr lang="en-US" sz="1700" dirty="0">
              <a:solidFill>
                <a:schemeClr val="bg1"/>
              </a:solidFill>
            </a:endParaRPr>
          </a:p>
        </p:txBody>
      </p:sp>
      <p:pic>
        <p:nvPicPr>
          <p:cNvPr id="14" name="Picture 13">
            <a:extLst>
              <a:ext uri="{FF2B5EF4-FFF2-40B4-BE49-F238E27FC236}">
                <a16:creationId xmlns:a16="http://schemas.microsoft.com/office/drawing/2014/main" id="{E8B02354-2E1C-FFCB-FFA4-144E0A90A7E2}"/>
              </a:ext>
            </a:extLst>
          </p:cNvPr>
          <p:cNvPicPr>
            <a:picLocks noChangeAspect="1"/>
          </p:cNvPicPr>
          <p:nvPr/>
        </p:nvPicPr>
        <p:blipFill>
          <a:blip r:embed="rId2"/>
          <a:stretch>
            <a:fillRect/>
          </a:stretch>
        </p:blipFill>
        <p:spPr>
          <a:xfrm>
            <a:off x="6575456" y="20897"/>
            <a:ext cx="5135562" cy="3376634"/>
          </a:xfrm>
          <a:prstGeom prst="rect">
            <a:avLst/>
          </a:prstGeom>
        </p:spPr>
      </p:pic>
      <p:grpSp>
        <p:nvGrpSpPr>
          <p:cNvPr id="32" name="Group 31">
            <a:extLst>
              <a:ext uri="{FF2B5EF4-FFF2-40B4-BE49-F238E27FC236}">
                <a16:creationId xmlns:a16="http://schemas.microsoft.com/office/drawing/2014/main" id="{D8F8CF2A-0A3F-58D7-1F57-5A029F2711F2}"/>
              </a:ext>
            </a:extLst>
          </p:cNvPr>
          <p:cNvGrpSpPr/>
          <p:nvPr/>
        </p:nvGrpSpPr>
        <p:grpSpPr>
          <a:xfrm>
            <a:off x="8774348" y="3460469"/>
            <a:ext cx="3878045" cy="3261343"/>
            <a:chOff x="7791336" y="3460470"/>
            <a:chExt cx="4170388" cy="3071126"/>
          </a:xfrm>
        </p:grpSpPr>
        <p:pic>
          <p:nvPicPr>
            <p:cNvPr id="18" name="Picture 17">
              <a:extLst>
                <a:ext uri="{FF2B5EF4-FFF2-40B4-BE49-F238E27FC236}">
                  <a16:creationId xmlns:a16="http://schemas.microsoft.com/office/drawing/2014/main" id="{A0964B89-02CC-30C8-5714-A68E98D2AD25}"/>
                </a:ext>
              </a:extLst>
            </p:cNvPr>
            <p:cNvPicPr>
              <a:picLocks noChangeAspect="1"/>
            </p:cNvPicPr>
            <p:nvPr/>
          </p:nvPicPr>
          <p:blipFill>
            <a:blip r:embed="rId3"/>
            <a:stretch>
              <a:fillRect/>
            </a:stretch>
          </p:blipFill>
          <p:spPr>
            <a:xfrm>
              <a:off x="7791336" y="3460470"/>
              <a:ext cx="3696020" cy="3071126"/>
            </a:xfrm>
            <a:prstGeom prst="rect">
              <a:avLst/>
            </a:prstGeom>
          </p:spPr>
        </p:pic>
        <p:sp>
          <p:nvSpPr>
            <p:cNvPr id="19" name="TextBox 18">
              <a:extLst>
                <a:ext uri="{FF2B5EF4-FFF2-40B4-BE49-F238E27FC236}">
                  <a16:creationId xmlns:a16="http://schemas.microsoft.com/office/drawing/2014/main" id="{D5A0F036-C56E-3F48-AAB3-B4C93D14CCFB}"/>
                </a:ext>
              </a:extLst>
            </p:cNvPr>
            <p:cNvSpPr txBox="1"/>
            <p:nvPr/>
          </p:nvSpPr>
          <p:spPr>
            <a:xfrm>
              <a:off x="8991599" y="3532257"/>
              <a:ext cx="1071717" cy="276999"/>
            </a:xfrm>
            <a:prstGeom prst="rect">
              <a:avLst/>
            </a:prstGeom>
            <a:noFill/>
          </p:spPr>
          <p:txBody>
            <a:bodyPr wrap="square" rtlCol="0">
              <a:spAutoFit/>
            </a:bodyPr>
            <a:lstStyle/>
            <a:p>
              <a:r>
                <a:rPr lang="en-US" sz="1200" dirty="0"/>
                <a:t>371 MPa</a:t>
              </a:r>
            </a:p>
          </p:txBody>
        </p:sp>
        <p:sp>
          <p:nvSpPr>
            <p:cNvPr id="22" name="TextBox 21">
              <a:extLst>
                <a:ext uri="{FF2B5EF4-FFF2-40B4-BE49-F238E27FC236}">
                  <a16:creationId xmlns:a16="http://schemas.microsoft.com/office/drawing/2014/main" id="{90326827-81B5-FE9F-5A93-E6B6CAF38A25}"/>
                </a:ext>
              </a:extLst>
            </p:cNvPr>
            <p:cNvSpPr txBox="1"/>
            <p:nvPr/>
          </p:nvSpPr>
          <p:spPr>
            <a:xfrm>
              <a:off x="10796527" y="3516124"/>
              <a:ext cx="1165197" cy="276999"/>
            </a:xfrm>
            <a:prstGeom prst="rect">
              <a:avLst/>
            </a:prstGeom>
            <a:noFill/>
          </p:spPr>
          <p:txBody>
            <a:bodyPr wrap="square">
              <a:spAutoFit/>
            </a:bodyPr>
            <a:lstStyle/>
            <a:p>
              <a:r>
                <a:rPr lang="en-US" sz="1200" dirty="0"/>
                <a:t>296 MPa</a:t>
              </a:r>
            </a:p>
          </p:txBody>
        </p:sp>
        <p:sp>
          <p:nvSpPr>
            <p:cNvPr id="29" name="TextBox 28">
              <a:extLst>
                <a:ext uri="{FF2B5EF4-FFF2-40B4-BE49-F238E27FC236}">
                  <a16:creationId xmlns:a16="http://schemas.microsoft.com/office/drawing/2014/main" id="{26113FB9-343F-6071-6D4A-B39224ACDC1D}"/>
                </a:ext>
              </a:extLst>
            </p:cNvPr>
            <p:cNvSpPr txBox="1"/>
            <p:nvPr/>
          </p:nvSpPr>
          <p:spPr>
            <a:xfrm>
              <a:off x="8991600" y="5004737"/>
              <a:ext cx="1071717" cy="276999"/>
            </a:xfrm>
            <a:prstGeom prst="rect">
              <a:avLst/>
            </a:prstGeom>
            <a:noFill/>
          </p:spPr>
          <p:txBody>
            <a:bodyPr wrap="square">
              <a:spAutoFit/>
            </a:bodyPr>
            <a:lstStyle/>
            <a:p>
              <a:r>
                <a:rPr lang="en-US" sz="1200" dirty="0"/>
                <a:t>189 MPa</a:t>
              </a:r>
            </a:p>
          </p:txBody>
        </p:sp>
        <p:sp>
          <p:nvSpPr>
            <p:cNvPr id="30" name="TextBox 29">
              <a:extLst>
                <a:ext uri="{FF2B5EF4-FFF2-40B4-BE49-F238E27FC236}">
                  <a16:creationId xmlns:a16="http://schemas.microsoft.com/office/drawing/2014/main" id="{3EE38369-0C64-BF2A-0090-55A2F77AE6D8}"/>
                </a:ext>
              </a:extLst>
            </p:cNvPr>
            <p:cNvSpPr txBox="1"/>
            <p:nvPr/>
          </p:nvSpPr>
          <p:spPr>
            <a:xfrm>
              <a:off x="10767961" y="4947950"/>
              <a:ext cx="1071717" cy="276999"/>
            </a:xfrm>
            <a:prstGeom prst="rect">
              <a:avLst/>
            </a:prstGeom>
            <a:noFill/>
          </p:spPr>
          <p:txBody>
            <a:bodyPr wrap="square">
              <a:spAutoFit/>
            </a:bodyPr>
            <a:lstStyle/>
            <a:p>
              <a:r>
                <a:rPr lang="en-US" sz="1200" dirty="0"/>
                <a:t>157 MPa</a:t>
              </a:r>
            </a:p>
          </p:txBody>
        </p:sp>
      </p:grpSp>
      <p:pic>
        <p:nvPicPr>
          <p:cNvPr id="36" name="Picture 35">
            <a:extLst>
              <a:ext uri="{FF2B5EF4-FFF2-40B4-BE49-F238E27FC236}">
                <a16:creationId xmlns:a16="http://schemas.microsoft.com/office/drawing/2014/main" id="{EBD98671-7D4B-07CD-AFE9-D9B5EB0B7DFE}"/>
              </a:ext>
            </a:extLst>
          </p:cNvPr>
          <p:cNvPicPr>
            <a:picLocks noChangeAspect="1"/>
          </p:cNvPicPr>
          <p:nvPr/>
        </p:nvPicPr>
        <p:blipFill>
          <a:blip r:embed="rId4"/>
          <a:stretch>
            <a:fillRect/>
          </a:stretch>
        </p:blipFill>
        <p:spPr>
          <a:xfrm>
            <a:off x="6141109" y="3474171"/>
            <a:ext cx="2580600" cy="2711440"/>
          </a:xfrm>
          <a:prstGeom prst="rect">
            <a:avLst/>
          </a:prstGeom>
        </p:spPr>
      </p:pic>
      <p:pic>
        <p:nvPicPr>
          <p:cNvPr id="38" name="Picture 37">
            <a:extLst>
              <a:ext uri="{FF2B5EF4-FFF2-40B4-BE49-F238E27FC236}">
                <a16:creationId xmlns:a16="http://schemas.microsoft.com/office/drawing/2014/main" id="{688B6B07-D628-7556-1B12-1EE8B0EC3FF5}"/>
              </a:ext>
            </a:extLst>
          </p:cNvPr>
          <p:cNvPicPr>
            <a:picLocks noChangeAspect="1"/>
          </p:cNvPicPr>
          <p:nvPr/>
        </p:nvPicPr>
        <p:blipFill>
          <a:blip r:embed="rId5"/>
          <a:stretch>
            <a:fillRect/>
          </a:stretch>
        </p:blipFill>
        <p:spPr>
          <a:xfrm>
            <a:off x="6141109" y="6185611"/>
            <a:ext cx="2582337" cy="569724"/>
          </a:xfrm>
          <a:prstGeom prst="rect">
            <a:avLst/>
          </a:prstGeom>
        </p:spPr>
      </p:pic>
    </p:spTree>
    <p:extLst>
      <p:ext uri="{BB962C8B-B14F-4D97-AF65-F5344CB8AC3E}">
        <p14:creationId xmlns:p14="http://schemas.microsoft.com/office/powerpoint/2010/main" val="1100041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D153959-30FA-4987-A094-7243641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3" name="Rectangle 2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5" name="Rectangle 24">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27" name="Rectangle 26">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3" name="Text Placeholder 2">
            <a:extLst>
              <a:ext uri="{FF2B5EF4-FFF2-40B4-BE49-F238E27FC236}">
                <a16:creationId xmlns:a16="http://schemas.microsoft.com/office/drawing/2014/main" id="{8609FE49-C7C0-9081-899B-9F5D8F1EF6AA}"/>
              </a:ext>
            </a:extLst>
          </p:cNvPr>
          <p:cNvSpPr>
            <a:spLocks noGrp="1"/>
          </p:cNvSpPr>
          <p:nvPr>
            <p:ph type="body" sz="half" idx="2"/>
          </p:nvPr>
        </p:nvSpPr>
        <p:spPr>
          <a:xfrm>
            <a:off x="131528" y="1128409"/>
            <a:ext cx="5743978" cy="5403187"/>
          </a:xfrm>
        </p:spPr>
        <p:txBody>
          <a:bodyPr vert="horz" lIns="91440" tIns="45720" rIns="91440" bIns="45720" rtlCol="0" anchor="t">
            <a:normAutofit/>
          </a:bodyPr>
          <a:lstStyle/>
          <a:p>
            <a:pPr marL="342900" indent="-342900">
              <a:lnSpc>
                <a:spcPct val="91000"/>
              </a:lnSpc>
              <a:buFont typeface="Arial" panose="020B0604020202020204" pitchFamily="34" charset="0"/>
              <a:buChar char="•"/>
            </a:pPr>
            <a:r>
              <a:rPr lang="en-US" sz="1700" dirty="0">
                <a:solidFill>
                  <a:schemeClr val="bg1"/>
                </a:solidFill>
              </a:rPr>
              <a:t>OBJECTIVE: To design a motorized caster which retrofits into an existing medication cart and can push up to 250 lbs. of load in $800 to reduce strain on the hospital staff.</a:t>
            </a:r>
          </a:p>
          <a:p>
            <a:pPr marL="342900" indent="-342900">
              <a:lnSpc>
                <a:spcPct val="91000"/>
              </a:lnSpc>
              <a:buFont typeface="Arial" panose="020B0604020202020204" pitchFamily="34" charset="0"/>
              <a:buChar char="•"/>
            </a:pPr>
            <a:r>
              <a:rPr lang="en-US" sz="1700" dirty="0">
                <a:solidFill>
                  <a:schemeClr val="bg1"/>
                </a:solidFill>
              </a:rPr>
              <a:t>Modified design of their rigid casters to fit planetary motor which can transmit 10 Nm of torque capable of pushing 250 lbs. </a:t>
            </a:r>
          </a:p>
          <a:p>
            <a:pPr marL="342900" indent="-342900">
              <a:lnSpc>
                <a:spcPct val="91000"/>
              </a:lnSpc>
              <a:buFont typeface="Arial" panose="020B0604020202020204" pitchFamily="34" charset="0"/>
              <a:buChar char="•"/>
            </a:pPr>
            <a:r>
              <a:rPr lang="en-US" sz="1700" dirty="0">
                <a:solidFill>
                  <a:schemeClr val="bg1"/>
                </a:solidFill>
              </a:rPr>
              <a:t>Redesigned the rigid casters from “Colson Casters”, by changing the wheel hub and outer casing. </a:t>
            </a:r>
          </a:p>
          <a:p>
            <a:pPr marL="342900" indent="-342900">
              <a:lnSpc>
                <a:spcPct val="91000"/>
              </a:lnSpc>
              <a:buFont typeface="Arial" panose="020B0604020202020204" pitchFamily="34" charset="0"/>
              <a:buChar char="•"/>
            </a:pPr>
            <a:r>
              <a:rPr lang="en-US" sz="1700" dirty="0">
                <a:solidFill>
                  <a:schemeClr val="bg1"/>
                </a:solidFill>
              </a:rPr>
              <a:t>Designed brackets to hold the motor and battery in place using SolidWorks.</a:t>
            </a:r>
          </a:p>
          <a:p>
            <a:pPr marL="342900" indent="-342900">
              <a:lnSpc>
                <a:spcPct val="91000"/>
              </a:lnSpc>
              <a:buFont typeface="Arial" panose="020B0604020202020204" pitchFamily="34" charset="0"/>
              <a:buChar char="•"/>
            </a:pPr>
            <a:r>
              <a:rPr lang="en-US" sz="1700" dirty="0">
                <a:solidFill>
                  <a:schemeClr val="bg1"/>
                </a:solidFill>
              </a:rPr>
              <a:t>This caster will fit on the center of the bottom surface of an existing cart to motorize the cart. </a:t>
            </a:r>
          </a:p>
          <a:p>
            <a:pPr marL="342900" indent="-342900">
              <a:lnSpc>
                <a:spcPct val="91000"/>
              </a:lnSpc>
              <a:buFont typeface="Arial" panose="020B0604020202020204" pitchFamily="34" charset="0"/>
              <a:buChar char="•"/>
            </a:pPr>
            <a:r>
              <a:rPr lang="en-US" sz="1700" dirty="0">
                <a:solidFill>
                  <a:schemeClr val="bg1"/>
                </a:solidFill>
              </a:rPr>
              <a:t>Led the team by setting project guidelines, sourcing battery, motor and casters from different vendors, negotiated prices and created BOMs.</a:t>
            </a:r>
          </a:p>
          <a:p>
            <a:pPr marL="342900" indent="-342900">
              <a:lnSpc>
                <a:spcPct val="91000"/>
              </a:lnSpc>
              <a:buFont typeface="Arial" panose="020B0604020202020204" pitchFamily="34" charset="0"/>
              <a:buChar char="•"/>
            </a:pPr>
            <a:endParaRPr lang="en-US" sz="1700" dirty="0">
              <a:solidFill>
                <a:schemeClr val="bg1"/>
              </a:solidFill>
            </a:endParaRPr>
          </a:p>
          <a:p>
            <a:pPr marL="342900" indent="-342900">
              <a:lnSpc>
                <a:spcPct val="91000"/>
              </a:lnSpc>
              <a:buFont typeface="Arial" panose="020B0604020202020204" pitchFamily="34" charset="0"/>
              <a:buChar char="•"/>
            </a:pPr>
            <a:endParaRPr lang="en-US" sz="1700" dirty="0">
              <a:solidFill>
                <a:schemeClr val="bg1"/>
              </a:solidFill>
            </a:endParaRPr>
          </a:p>
          <a:p>
            <a:pPr marL="342900" indent="-342900">
              <a:lnSpc>
                <a:spcPct val="91000"/>
              </a:lnSpc>
              <a:buFont typeface="Arial" panose="020B0604020202020204" pitchFamily="34" charset="0"/>
              <a:buChar char="•"/>
            </a:pPr>
            <a:endParaRPr lang="en-US" sz="1700" dirty="0">
              <a:solidFill>
                <a:schemeClr val="bg1"/>
              </a:solidFill>
            </a:endParaRPr>
          </a:p>
        </p:txBody>
      </p:sp>
      <p:sp>
        <p:nvSpPr>
          <p:cNvPr id="2" name="Title 3">
            <a:extLst>
              <a:ext uri="{FF2B5EF4-FFF2-40B4-BE49-F238E27FC236}">
                <a16:creationId xmlns:a16="http://schemas.microsoft.com/office/drawing/2014/main" id="{34877519-1CD7-DDFB-88DC-29C56F0CB649}"/>
              </a:ext>
            </a:extLst>
          </p:cNvPr>
          <p:cNvSpPr txBox="1">
            <a:spLocks/>
          </p:cNvSpPr>
          <p:nvPr/>
        </p:nvSpPr>
        <p:spPr>
          <a:xfrm>
            <a:off x="131528" y="-5002"/>
            <a:ext cx="5962946" cy="13279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a:lstStyle>
          <a:p>
            <a:r>
              <a:rPr lang="en-US" sz="3200" dirty="0"/>
              <a:t>Design of motorized caster</a:t>
            </a:r>
          </a:p>
        </p:txBody>
      </p:sp>
      <p:pic>
        <p:nvPicPr>
          <p:cNvPr id="7" name="Picture 6" descr="A grey metal table with holes&#10;&#10;Description automatically generated with medium confidence">
            <a:extLst>
              <a:ext uri="{FF2B5EF4-FFF2-40B4-BE49-F238E27FC236}">
                <a16:creationId xmlns:a16="http://schemas.microsoft.com/office/drawing/2014/main" id="{842EF943-33F4-7BE6-823B-692BDC87183D}"/>
              </a:ext>
            </a:extLst>
          </p:cNvPr>
          <p:cNvPicPr>
            <a:picLocks noChangeAspect="1"/>
          </p:cNvPicPr>
          <p:nvPr/>
        </p:nvPicPr>
        <p:blipFill>
          <a:blip r:embed="rId2"/>
          <a:stretch>
            <a:fillRect/>
          </a:stretch>
        </p:blipFill>
        <p:spPr>
          <a:xfrm>
            <a:off x="9987185" y="3157167"/>
            <a:ext cx="2073287" cy="1578582"/>
          </a:xfrm>
          <a:prstGeom prst="rect">
            <a:avLst/>
          </a:prstGeom>
        </p:spPr>
      </p:pic>
      <p:pic>
        <p:nvPicPr>
          <p:cNvPr id="9" name="Picture 8">
            <a:extLst>
              <a:ext uri="{FF2B5EF4-FFF2-40B4-BE49-F238E27FC236}">
                <a16:creationId xmlns:a16="http://schemas.microsoft.com/office/drawing/2014/main" id="{AA670893-F27B-179B-4098-DA63DA79533A}"/>
              </a:ext>
            </a:extLst>
          </p:cNvPr>
          <p:cNvPicPr>
            <a:picLocks noChangeAspect="1"/>
          </p:cNvPicPr>
          <p:nvPr/>
        </p:nvPicPr>
        <p:blipFill>
          <a:blip r:embed="rId3"/>
          <a:stretch>
            <a:fillRect/>
          </a:stretch>
        </p:blipFill>
        <p:spPr>
          <a:xfrm>
            <a:off x="6730377" y="127856"/>
            <a:ext cx="4944316" cy="2901455"/>
          </a:xfrm>
          <a:prstGeom prst="rect">
            <a:avLst/>
          </a:prstGeom>
        </p:spPr>
      </p:pic>
      <p:pic>
        <p:nvPicPr>
          <p:cNvPr id="11" name="Picture 10">
            <a:extLst>
              <a:ext uri="{FF2B5EF4-FFF2-40B4-BE49-F238E27FC236}">
                <a16:creationId xmlns:a16="http://schemas.microsoft.com/office/drawing/2014/main" id="{8C0ED96F-F137-379C-FE84-AB2C8FAA064C}"/>
              </a:ext>
            </a:extLst>
          </p:cNvPr>
          <p:cNvPicPr>
            <a:picLocks noChangeAspect="1"/>
          </p:cNvPicPr>
          <p:nvPr/>
        </p:nvPicPr>
        <p:blipFill>
          <a:blip r:embed="rId4"/>
          <a:stretch>
            <a:fillRect/>
          </a:stretch>
        </p:blipFill>
        <p:spPr>
          <a:xfrm>
            <a:off x="6097873" y="3157167"/>
            <a:ext cx="3046231" cy="2696497"/>
          </a:xfrm>
          <a:prstGeom prst="rect">
            <a:avLst/>
          </a:prstGeom>
        </p:spPr>
      </p:pic>
      <p:pic>
        <p:nvPicPr>
          <p:cNvPr id="16" name="Picture 15">
            <a:extLst>
              <a:ext uri="{FF2B5EF4-FFF2-40B4-BE49-F238E27FC236}">
                <a16:creationId xmlns:a16="http://schemas.microsoft.com/office/drawing/2014/main" id="{DC4D7CD1-27BD-BB4F-E4C2-367F0FD3BF67}"/>
              </a:ext>
            </a:extLst>
          </p:cNvPr>
          <p:cNvPicPr>
            <a:picLocks noChangeAspect="1"/>
          </p:cNvPicPr>
          <p:nvPr/>
        </p:nvPicPr>
        <p:blipFill>
          <a:blip r:embed="rId5"/>
          <a:stretch>
            <a:fillRect/>
          </a:stretch>
        </p:blipFill>
        <p:spPr>
          <a:xfrm>
            <a:off x="9307615" y="4953580"/>
            <a:ext cx="1586527" cy="1776564"/>
          </a:xfrm>
          <a:prstGeom prst="rect">
            <a:avLst/>
          </a:prstGeom>
        </p:spPr>
      </p:pic>
    </p:spTree>
    <p:extLst>
      <p:ext uri="{BB962C8B-B14F-4D97-AF65-F5344CB8AC3E}">
        <p14:creationId xmlns:p14="http://schemas.microsoft.com/office/powerpoint/2010/main" val="708363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D153959-30FA-4987-A094-7243641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3" name="Rectangle 2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5" name="Rectangle 24">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27" name="Rectangle 26">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8" name="Title 3">
            <a:extLst>
              <a:ext uri="{FF2B5EF4-FFF2-40B4-BE49-F238E27FC236}">
                <a16:creationId xmlns:a16="http://schemas.microsoft.com/office/drawing/2014/main" id="{2ADB3E0C-A2AF-2E83-F029-47CD376C1E86}"/>
              </a:ext>
            </a:extLst>
          </p:cNvPr>
          <p:cNvSpPr>
            <a:spLocks noGrp="1"/>
          </p:cNvSpPr>
          <p:nvPr>
            <p:ph type="title"/>
          </p:nvPr>
        </p:nvSpPr>
        <p:spPr>
          <a:xfrm>
            <a:off x="131528" y="384105"/>
            <a:ext cx="5962946" cy="1327963"/>
          </a:xfrm>
        </p:spPr>
        <p:txBody>
          <a:bodyPr vert="horz" lIns="91440" tIns="45720" rIns="91440" bIns="45720" rtlCol="0" anchor="ctr">
            <a:noAutofit/>
          </a:bodyPr>
          <a:lstStyle/>
          <a:p>
            <a:r>
              <a:rPr lang="en-US" sz="3200" dirty="0"/>
              <a:t>thermal Modelling of nuclear reactor using Abaqus and FEM</a:t>
            </a:r>
          </a:p>
        </p:txBody>
      </p:sp>
      <p:sp>
        <p:nvSpPr>
          <p:cNvPr id="9" name="Text Placeholder 2">
            <a:extLst>
              <a:ext uri="{FF2B5EF4-FFF2-40B4-BE49-F238E27FC236}">
                <a16:creationId xmlns:a16="http://schemas.microsoft.com/office/drawing/2014/main" id="{F1C8E44B-E02F-472B-8C2F-83E701ACF04A}"/>
              </a:ext>
            </a:extLst>
          </p:cNvPr>
          <p:cNvSpPr txBox="1">
            <a:spLocks/>
          </p:cNvSpPr>
          <p:nvPr/>
        </p:nvSpPr>
        <p:spPr>
          <a:xfrm>
            <a:off x="131528" y="1974715"/>
            <a:ext cx="5743978" cy="4556881"/>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400" kern="1200" spc="50" baseline="0">
                <a:solidFill>
                  <a:schemeClr val="tx1"/>
                </a:solidFill>
                <a:latin typeface="+mn-lt"/>
                <a:ea typeface="+mn-ea"/>
                <a:cs typeface="+mn-cs"/>
              </a:defRPr>
            </a:lvl1pPr>
            <a:lvl2pPr marL="457200" indent="0" algn="l" defTabSz="914400" rtl="0" eaLnBrk="1" latinLnBrk="0" hangingPunct="1">
              <a:lnSpc>
                <a:spcPct val="101000"/>
              </a:lnSpc>
              <a:spcBef>
                <a:spcPts val="400"/>
              </a:spcBef>
              <a:spcAft>
                <a:spcPts val="400"/>
              </a:spcAft>
              <a:buClrTx/>
              <a:buFont typeface="Wingdings" panose="05000000000000000000" pitchFamily="2" charset="2"/>
              <a:buNone/>
              <a:defRPr sz="1400" kern="1200" spc="50" baseline="0">
                <a:solidFill>
                  <a:schemeClr val="tx1"/>
                </a:solidFill>
                <a:latin typeface="+mn-lt"/>
                <a:ea typeface="+mn-ea"/>
                <a:cs typeface="+mn-cs"/>
              </a:defRPr>
            </a:lvl2pPr>
            <a:lvl3pPr marL="914400" indent="0" algn="l" defTabSz="914400" rtl="0" eaLnBrk="1" latinLnBrk="0" hangingPunct="1">
              <a:lnSpc>
                <a:spcPct val="101000"/>
              </a:lnSpc>
              <a:spcBef>
                <a:spcPts val="400"/>
              </a:spcBef>
              <a:spcAft>
                <a:spcPts val="400"/>
              </a:spcAft>
              <a:buFont typeface="Arial" panose="020B0604020202020204" pitchFamily="34" charset="0"/>
              <a:buNone/>
              <a:defRPr sz="1200" b="1" kern="1200" spc="50" baseline="0">
                <a:solidFill>
                  <a:schemeClr val="tx1"/>
                </a:solidFill>
                <a:latin typeface="+mn-lt"/>
                <a:ea typeface="+mn-ea"/>
                <a:cs typeface="+mn-cs"/>
              </a:defRPr>
            </a:lvl3pPr>
            <a:lvl4pPr marL="1371600" indent="0" algn="l" defTabSz="914400" rtl="0" eaLnBrk="1" latinLnBrk="0" hangingPunct="1">
              <a:lnSpc>
                <a:spcPct val="101000"/>
              </a:lnSpc>
              <a:spcBef>
                <a:spcPts val="400"/>
              </a:spcBef>
              <a:spcAft>
                <a:spcPts val="400"/>
              </a:spcAft>
              <a:buClrTx/>
              <a:buFont typeface="Wingdings" panose="05000000000000000000" pitchFamily="2" charset="2"/>
              <a:buNone/>
              <a:defRPr sz="1000" kern="1200" spc="50" baseline="0">
                <a:solidFill>
                  <a:schemeClr val="tx1"/>
                </a:solidFill>
                <a:latin typeface="+mn-lt"/>
                <a:ea typeface="+mn-ea"/>
                <a:cs typeface="+mn-cs"/>
              </a:defRPr>
            </a:lvl4pPr>
            <a:lvl5pPr marL="1828800" indent="0" algn="l" defTabSz="914400" rtl="0" eaLnBrk="1" latinLnBrk="0" hangingPunct="1">
              <a:lnSpc>
                <a:spcPct val="101000"/>
              </a:lnSpc>
              <a:spcBef>
                <a:spcPts val="400"/>
              </a:spcBef>
              <a:spcAft>
                <a:spcPts val="400"/>
              </a:spcAft>
              <a:buFont typeface="Arial" panose="020B0604020202020204" pitchFamily="34" charset="0"/>
              <a:buNone/>
              <a:defRPr sz="1000" b="1" kern="1200" spc="5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OBJECTIVE: To calculate heat flux and temperature generated in reactor due to heat from the five nuclear reactors using ABAQUS and validate using FEM code in MATLAB.</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Modeled reactor as a 2D planar geometry with a heat source load applied to the rods and convection to the outer walls.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Experimented</a:t>
            </a:r>
            <a:r>
              <a:rPr lang="en-US" sz="1700" dirty="0">
                <a:solidFill>
                  <a:prstClr val="white"/>
                </a:solidFill>
                <a:latin typeface="Franklin Gothic Medium"/>
              </a:rPr>
              <a:t> with different mesh element types (Tri3, Tri6 and Quad).</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The temperature from </a:t>
            </a:r>
            <a:r>
              <a:rPr lang="en-US" sz="1700" dirty="0">
                <a:solidFill>
                  <a:prstClr val="white"/>
                </a:solidFill>
                <a:latin typeface="Franklin Gothic Medium"/>
              </a:rPr>
              <a:t>Abaqus of 1679 K agreed with the MATLAB value on the right of 1672.7 K.</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Abaqus values were overall in agreement with MATLAB and more accurate for large mesh sizes as the mesh quality dropped in smaller sizes.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Tri3&gt;Tri6&gt;Quad in terms of mesh quality and results and Tri6 got results faster than Tri3 as anticipated.</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p:txBody>
      </p:sp>
      <p:pic>
        <p:nvPicPr>
          <p:cNvPr id="3" name="Picture 2">
            <a:extLst>
              <a:ext uri="{FF2B5EF4-FFF2-40B4-BE49-F238E27FC236}">
                <a16:creationId xmlns:a16="http://schemas.microsoft.com/office/drawing/2014/main" id="{59A92735-3CB1-B978-6737-3DC85329B52B}"/>
              </a:ext>
            </a:extLst>
          </p:cNvPr>
          <p:cNvPicPr>
            <a:picLocks noChangeAspect="1"/>
          </p:cNvPicPr>
          <p:nvPr/>
        </p:nvPicPr>
        <p:blipFill>
          <a:blip r:embed="rId2"/>
          <a:stretch>
            <a:fillRect/>
          </a:stretch>
        </p:blipFill>
        <p:spPr>
          <a:xfrm>
            <a:off x="6651914" y="-4750"/>
            <a:ext cx="4708511" cy="2300686"/>
          </a:xfrm>
          <a:prstGeom prst="rect">
            <a:avLst/>
          </a:prstGeom>
        </p:spPr>
      </p:pic>
      <p:pic>
        <p:nvPicPr>
          <p:cNvPr id="5" name="Picture 4">
            <a:extLst>
              <a:ext uri="{FF2B5EF4-FFF2-40B4-BE49-F238E27FC236}">
                <a16:creationId xmlns:a16="http://schemas.microsoft.com/office/drawing/2014/main" id="{08FAF1F1-1D3A-C3EF-F9F7-8DE8E1C10CC5}"/>
              </a:ext>
            </a:extLst>
          </p:cNvPr>
          <p:cNvPicPr>
            <a:picLocks noChangeAspect="1"/>
          </p:cNvPicPr>
          <p:nvPr/>
        </p:nvPicPr>
        <p:blipFill>
          <a:blip r:embed="rId3"/>
          <a:stretch>
            <a:fillRect/>
          </a:stretch>
        </p:blipFill>
        <p:spPr>
          <a:xfrm>
            <a:off x="6224478" y="2236213"/>
            <a:ext cx="2816906" cy="2371340"/>
          </a:xfrm>
          <a:prstGeom prst="rect">
            <a:avLst/>
          </a:prstGeom>
        </p:spPr>
      </p:pic>
      <p:pic>
        <p:nvPicPr>
          <p:cNvPr id="7" name="Picture 6">
            <a:extLst>
              <a:ext uri="{FF2B5EF4-FFF2-40B4-BE49-F238E27FC236}">
                <a16:creationId xmlns:a16="http://schemas.microsoft.com/office/drawing/2014/main" id="{E077FE9B-912D-3901-889D-4F5ABF6D1489}"/>
              </a:ext>
            </a:extLst>
          </p:cNvPr>
          <p:cNvPicPr>
            <a:picLocks noChangeAspect="1"/>
          </p:cNvPicPr>
          <p:nvPr/>
        </p:nvPicPr>
        <p:blipFill>
          <a:blip r:embed="rId4"/>
          <a:stretch>
            <a:fillRect/>
          </a:stretch>
        </p:blipFill>
        <p:spPr>
          <a:xfrm>
            <a:off x="9042908" y="2188694"/>
            <a:ext cx="3147568" cy="2466378"/>
          </a:xfrm>
          <a:prstGeom prst="rect">
            <a:avLst/>
          </a:prstGeom>
        </p:spPr>
      </p:pic>
      <p:pic>
        <p:nvPicPr>
          <p:cNvPr id="11" name="Picture 10">
            <a:extLst>
              <a:ext uri="{FF2B5EF4-FFF2-40B4-BE49-F238E27FC236}">
                <a16:creationId xmlns:a16="http://schemas.microsoft.com/office/drawing/2014/main" id="{41EBD3C5-1885-5C43-8BB3-5A4873AE7799}"/>
              </a:ext>
            </a:extLst>
          </p:cNvPr>
          <p:cNvPicPr>
            <a:picLocks noChangeAspect="1"/>
          </p:cNvPicPr>
          <p:nvPr/>
        </p:nvPicPr>
        <p:blipFill>
          <a:blip r:embed="rId5"/>
          <a:stretch>
            <a:fillRect/>
          </a:stretch>
        </p:blipFill>
        <p:spPr>
          <a:xfrm>
            <a:off x="6651915" y="4624043"/>
            <a:ext cx="4926554" cy="2219724"/>
          </a:xfrm>
          <a:prstGeom prst="rect">
            <a:avLst/>
          </a:prstGeom>
        </p:spPr>
      </p:pic>
    </p:spTree>
    <p:extLst>
      <p:ext uri="{BB962C8B-B14F-4D97-AF65-F5344CB8AC3E}">
        <p14:creationId xmlns:p14="http://schemas.microsoft.com/office/powerpoint/2010/main" val="1556701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D153959-30FA-4987-A094-7243641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3" name="Rectangle 2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5" name="Rectangle 24">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27" name="Rectangle 26">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8" name="Title 3">
            <a:extLst>
              <a:ext uri="{FF2B5EF4-FFF2-40B4-BE49-F238E27FC236}">
                <a16:creationId xmlns:a16="http://schemas.microsoft.com/office/drawing/2014/main" id="{2ADB3E0C-A2AF-2E83-F029-47CD376C1E86}"/>
              </a:ext>
            </a:extLst>
          </p:cNvPr>
          <p:cNvSpPr>
            <a:spLocks noGrp="1"/>
          </p:cNvSpPr>
          <p:nvPr>
            <p:ph type="title"/>
          </p:nvPr>
        </p:nvSpPr>
        <p:spPr>
          <a:xfrm>
            <a:off x="131528" y="491113"/>
            <a:ext cx="5962946" cy="1327963"/>
          </a:xfrm>
        </p:spPr>
        <p:txBody>
          <a:bodyPr vert="horz" lIns="91440" tIns="45720" rIns="91440" bIns="45720" rtlCol="0" anchor="ctr">
            <a:noAutofit/>
          </a:bodyPr>
          <a:lstStyle/>
          <a:p>
            <a:r>
              <a:rPr lang="en-US" sz="3200" dirty="0"/>
              <a:t>Optimization of Intentional Mistuning of </a:t>
            </a:r>
            <a:r>
              <a:rPr lang="en-US" sz="3200" dirty="0" err="1"/>
              <a:t>Blisks</a:t>
            </a:r>
            <a:r>
              <a:rPr lang="en-US" sz="3200" dirty="0"/>
              <a:t> Using ML</a:t>
            </a:r>
          </a:p>
        </p:txBody>
      </p:sp>
      <p:sp>
        <p:nvSpPr>
          <p:cNvPr id="9" name="Text Placeholder 2">
            <a:extLst>
              <a:ext uri="{FF2B5EF4-FFF2-40B4-BE49-F238E27FC236}">
                <a16:creationId xmlns:a16="http://schemas.microsoft.com/office/drawing/2014/main" id="{F1C8E44B-E02F-472B-8C2F-83E701ACF04A}"/>
              </a:ext>
            </a:extLst>
          </p:cNvPr>
          <p:cNvSpPr txBox="1">
            <a:spLocks/>
          </p:cNvSpPr>
          <p:nvPr/>
        </p:nvSpPr>
        <p:spPr>
          <a:xfrm>
            <a:off x="131528" y="1984447"/>
            <a:ext cx="5743978" cy="4556881"/>
          </a:xfrm>
          <a:prstGeom prst="rect">
            <a:avLst/>
          </a:prstGeom>
        </p:spPr>
        <p:txBody>
          <a:bodyPr vert="horz" lIns="91440" tIns="45720" rIns="91440" bIns="45720" rtlCol="0" anchor="t">
            <a:normAutofit fontScale="92500" lnSpcReduction="2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400" kern="1200" spc="50" baseline="0">
                <a:solidFill>
                  <a:schemeClr val="tx1"/>
                </a:solidFill>
                <a:latin typeface="+mn-lt"/>
                <a:ea typeface="+mn-ea"/>
                <a:cs typeface="+mn-cs"/>
              </a:defRPr>
            </a:lvl1pPr>
            <a:lvl2pPr marL="457200" indent="0" algn="l" defTabSz="914400" rtl="0" eaLnBrk="1" latinLnBrk="0" hangingPunct="1">
              <a:lnSpc>
                <a:spcPct val="101000"/>
              </a:lnSpc>
              <a:spcBef>
                <a:spcPts val="400"/>
              </a:spcBef>
              <a:spcAft>
                <a:spcPts val="400"/>
              </a:spcAft>
              <a:buClrTx/>
              <a:buFont typeface="Wingdings" panose="05000000000000000000" pitchFamily="2" charset="2"/>
              <a:buNone/>
              <a:defRPr sz="1400" kern="1200" spc="50" baseline="0">
                <a:solidFill>
                  <a:schemeClr val="tx1"/>
                </a:solidFill>
                <a:latin typeface="+mn-lt"/>
                <a:ea typeface="+mn-ea"/>
                <a:cs typeface="+mn-cs"/>
              </a:defRPr>
            </a:lvl2pPr>
            <a:lvl3pPr marL="914400" indent="0" algn="l" defTabSz="914400" rtl="0" eaLnBrk="1" latinLnBrk="0" hangingPunct="1">
              <a:lnSpc>
                <a:spcPct val="101000"/>
              </a:lnSpc>
              <a:spcBef>
                <a:spcPts val="400"/>
              </a:spcBef>
              <a:spcAft>
                <a:spcPts val="400"/>
              </a:spcAft>
              <a:buFont typeface="Arial" panose="020B0604020202020204" pitchFamily="34" charset="0"/>
              <a:buNone/>
              <a:defRPr sz="1200" b="1" kern="1200" spc="50" baseline="0">
                <a:solidFill>
                  <a:schemeClr val="tx1"/>
                </a:solidFill>
                <a:latin typeface="+mn-lt"/>
                <a:ea typeface="+mn-ea"/>
                <a:cs typeface="+mn-cs"/>
              </a:defRPr>
            </a:lvl3pPr>
            <a:lvl4pPr marL="1371600" indent="0" algn="l" defTabSz="914400" rtl="0" eaLnBrk="1" latinLnBrk="0" hangingPunct="1">
              <a:lnSpc>
                <a:spcPct val="101000"/>
              </a:lnSpc>
              <a:spcBef>
                <a:spcPts val="400"/>
              </a:spcBef>
              <a:spcAft>
                <a:spcPts val="400"/>
              </a:spcAft>
              <a:buClrTx/>
              <a:buFont typeface="Wingdings" panose="05000000000000000000" pitchFamily="2" charset="2"/>
              <a:buNone/>
              <a:defRPr sz="1000" kern="1200" spc="50" baseline="0">
                <a:solidFill>
                  <a:schemeClr val="tx1"/>
                </a:solidFill>
                <a:latin typeface="+mn-lt"/>
                <a:ea typeface="+mn-ea"/>
                <a:cs typeface="+mn-cs"/>
              </a:defRPr>
            </a:lvl4pPr>
            <a:lvl5pPr marL="1828800" indent="0" algn="l" defTabSz="914400" rtl="0" eaLnBrk="1" latinLnBrk="0" hangingPunct="1">
              <a:lnSpc>
                <a:spcPct val="101000"/>
              </a:lnSpc>
              <a:spcBef>
                <a:spcPts val="400"/>
              </a:spcBef>
              <a:spcAft>
                <a:spcPts val="400"/>
              </a:spcAft>
              <a:buFont typeface="Arial" panose="020B0604020202020204" pitchFamily="34" charset="0"/>
              <a:buNone/>
              <a:defRPr sz="1000" b="1" kern="1200" spc="5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OBJECTIVE: Use ML regression algorithms to address the combinatorial explosion of intentional mistuning patterns with increase in N.</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 Utilized 20% of mistuning patterns to train and predict AF of the remaining patterns.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Choose appropriate ML models and tune the hyperparameters to achieve best prediction.</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A fractional factorial study was carried out to find the best set of hyperparameters for both NN and GP and random mistuning was added to try and improve results.</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The NN model identifies a few local minimum values of AF which are close to the global optimum.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The best model predicts a local optimum within 5% of  the global optimum using fraction of  the data (~20%).</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It was observed that ordering the neurons in the hidden layers from small to large with three hidden layers the best results.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p:txBody>
      </p:sp>
      <p:pic>
        <p:nvPicPr>
          <p:cNvPr id="2" name="Picture 1">
            <a:extLst>
              <a:ext uri="{FF2B5EF4-FFF2-40B4-BE49-F238E27FC236}">
                <a16:creationId xmlns:a16="http://schemas.microsoft.com/office/drawing/2014/main" id="{9E49487B-70AC-0004-DCA0-1DFEBA371AD6}"/>
              </a:ext>
            </a:extLst>
          </p:cNvPr>
          <p:cNvPicPr>
            <a:picLocks noChangeAspect="1"/>
          </p:cNvPicPr>
          <p:nvPr/>
        </p:nvPicPr>
        <p:blipFill>
          <a:blip r:embed="rId2"/>
          <a:stretch>
            <a:fillRect/>
          </a:stretch>
        </p:blipFill>
        <p:spPr>
          <a:xfrm>
            <a:off x="6184966" y="892263"/>
            <a:ext cx="5875506" cy="2328952"/>
          </a:xfrm>
          <a:prstGeom prst="rect">
            <a:avLst/>
          </a:prstGeom>
        </p:spPr>
      </p:pic>
      <p:pic>
        <p:nvPicPr>
          <p:cNvPr id="10" name="Picture 9">
            <a:extLst>
              <a:ext uri="{FF2B5EF4-FFF2-40B4-BE49-F238E27FC236}">
                <a16:creationId xmlns:a16="http://schemas.microsoft.com/office/drawing/2014/main" id="{715B6840-01D8-CEB1-A78D-862691F7C7C5}"/>
              </a:ext>
            </a:extLst>
          </p:cNvPr>
          <p:cNvPicPr>
            <a:picLocks noChangeAspect="1"/>
          </p:cNvPicPr>
          <p:nvPr/>
        </p:nvPicPr>
        <p:blipFill>
          <a:blip r:embed="rId3"/>
          <a:stretch>
            <a:fillRect/>
          </a:stretch>
        </p:blipFill>
        <p:spPr>
          <a:xfrm>
            <a:off x="6224478" y="3360175"/>
            <a:ext cx="5835994" cy="1981778"/>
          </a:xfrm>
          <a:prstGeom prst="rect">
            <a:avLst/>
          </a:prstGeom>
        </p:spPr>
      </p:pic>
    </p:spTree>
    <p:extLst>
      <p:ext uri="{BB962C8B-B14F-4D97-AF65-F5344CB8AC3E}">
        <p14:creationId xmlns:p14="http://schemas.microsoft.com/office/powerpoint/2010/main" val="14727880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D153959-30FA-4987-A094-7243641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3" name="Rectangle 2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5" name="Rectangle 24">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27" name="Rectangle 26">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8" name="Title 3">
            <a:extLst>
              <a:ext uri="{FF2B5EF4-FFF2-40B4-BE49-F238E27FC236}">
                <a16:creationId xmlns:a16="http://schemas.microsoft.com/office/drawing/2014/main" id="{2ADB3E0C-A2AF-2E83-F029-47CD376C1E86}"/>
              </a:ext>
            </a:extLst>
          </p:cNvPr>
          <p:cNvSpPr>
            <a:spLocks noGrp="1"/>
          </p:cNvSpPr>
          <p:nvPr>
            <p:ph type="title"/>
          </p:nvPr>
        </p:nvSpPr>
        <p:spPr>
          <a:xfrm>
            <a:off x="131528" y="384105"/>
            <a:ext cx="5962946" cy="1327963"/>
          </a:xfrm>
        </p:spPr>
        <p:txBody>
          <a:bodyPr vert="horz" lIns="91440" tIns="45720" rIns="91440" bIns="45720" rtlCol="0" anchor="ctr">
            <a:noAutofit/>
          </a:bodyPr>
          <a:lstStyle/>
          <a:p>
            <a:r>
              <a:rPr lang="en-US" sz="4000" dirty="0"/>
              <a:t>Prediction modelling of heart disease</a:t>
            </a:r>
          </a:p>
        </p:txBody>
      </p:sp>
      <p:sp>
        <p:nvSpPr>
          <p:cNvPr id="9" name="Text Placeholder 2">
            <a:extLst>
              <a:ext uri="{FF2B5EF4-FFF2-40B4-BE49-F238E27FC236}">
                <a16:creationId xmlns:a16="http://schemas.microsoft.com/office/drawing/2014/main" id="{F1C8E44B-E02F-472B-8C2F-83E701ACF04A}"/>
              </a:ext>
            </a:extLst>
          </p:cNvPr>
          <p:cNvSpPr txBox="1">
            <a:spLocks/>
          </p:cNvSpPr>
          <p:nvPr/>
        </p:nvSpPr>
        <p:spPr>
          <a:xfrm>
            <a:off x="131528" y="1974715"/>
            <a:ext cx="5743978" cy="4556881"/>
          </a:xfrm>
          <a:prstGeom prst="rect">
            <a:avLst/>
          </a:prstGeom>
        </p:spPr>
        <p:txBody>
          <a:bodyPr vert="horz" lIns="91440" tIns="45720" rIns="91440" bIns="45720" rtlCol="0" anchor="t">
            <a:normAutofit fontScale="92500" lnSpcReduction="2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400" kern="1200" spc="50" baseline="0">
                <a:solidFill>
                  <a:schemeClr val="tx1"/>
                </a:solidFill>
                <a:latin typeface="+mn-lt"/>
                <a:ea typeface="+mn-ea"/>
                <a:cs typeface="+mn-cs"/>
              </a:defRPr>
            </a:lvl1pPr>
            <a:lvl2pPr marL="457200" indent="0" algn="l" defTabSz="914400" rtl="0" eaLnBrk="1" latinLnBrk="0" hangingPunct="1">
              <a:lnSpc>
                <a:spcPct val="101000"/>
              </a:lnSpc>
              <a:spcBef>
                <a:spcPts val="400"/>
              </a:spcBef>
              <a:spcAft>
                <a:spcPts val="400"/>
              </a:spcAft>
              <a:buClrTx/>
              <a:buFont typeface="Wingdings" panose="05000000000000000000" pitchFamily="2" charset="2"/>
              <a:buNone/>
              <a:defRPr sz="1400" kern="1200" spc="50" baseline="0">
                <a:solidFill>
                  <a:schemeClr val="tx1"/>
                </a:solidFill>
                <a:latin typeface="+mn-lt"/>
                <a:ea typeface="+mn-ea"/>
                <a:cs typeface="+mn-cs"/>
              </a:defRPr>
            </a:lvl2pPr>
            <a:lvl3pPr marL="914400" indent="0" algn="l" defTabSz="914400" rtl="0" eaLnBrk="1" latinLnBrk="0" hangingPunct="1">
              <a:lnSpc>
                <a:spcPct val="101000"/>
              </a:lnSpc>
              <a:spcBef>
                <a:spcPts val="400"/>
              </a:spcBef>
              <a:spcAft>
                <a:spcPts val="400"/>
              </a:spcAft>
              <a:buFont typeface="Arial" panose="020B0604020202020204" pitchFamily="34" charset="0"/>
              <a:buNone/>
              <a:defRPr sz="1200" b="1" kern="1200" spc="50" baseline="0">
                <a:solidFill>
                  <a:schemeClr val="tx1"/>
                </a:solidFill>
                <a:latin typeface="+mn-lt"/>
                <a:ea typeface="+mn-ea"/>
                <a:cs typeface="+mn-cs"/>
              </a:defRPr>
            </a:lvl3pPr>
            <a:lvl4pPr marL="1371600" indent="0" algn="l" defTabSz="914400" rtl="0" eaLnBrk="1" latinLnBrk="0" hangingPunct="1">
              <a:lnSpc>
                <a:spcPct val="101000"/>
              </a:lnSpc>
              <a:spcBef>
                <a:spcPts val="400"/>
              </a:spcBef>
              <a:spcAft>
                <a:spcPts val="400"/>
              </a:spcAft>
              <a:buClrTx/>
              <a:buFont typeface="Wingdings" panose="05000000000000000000" pitchFamily="2" charset="2"/>
              <a:buNone/>
              <a:defRPr sz="1000" kern="1200" spc="50" baseline="0">
                <a:solidFill>
                  <a:schemeClr val="tx1"/>
                </a:solidFill>
                <a:latin typeface="+mn-lt"/>
                <a:ea typeface="+mn-ea"/>
                <a:cs typeface="+mn-cs"/>
              </a:defRPr>
            </a:lvl4pPr>
            <a:lvl5pPr marL="1828800" indent="0" algn="l" defTabSz="914400" rtl="0" eaLnBrk="1" latinLnBrk="0" hangingPunct="1">
              <a:lnSpc>
                <a:spcPct val="101000"/>
              </a:lnSpc>
              <a:spcBef>
                <a:spcPts val="400"/>
              </a:spcBef>
              <a:spcAft>
                <a:spcPts val="400"/>
              </a:spcAft>
              <a:buFont typeface="Arial" panose="020B0604020202020204" pitchFamily="34" charset="0"/>
              <a:buNone/>
              <a:defRPr sz="1000" b="1" kern="1200" spc="5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OBJECTIVE: To predict heart disease in patients from the Cleveland database with 14 attributes using different ML classifiers which include: </a:t>
            </a:r>
            <a:r>
              <a:rPr lang="en-US" sz="1600" i="1" dirty="0">
                <a:solidFill>
                  <a:prstClr val="white"/>
                </a:solidFill>
                <a:latin typeface="Franklin Gothic Medium"/>
              </a:rPr>
              <a:t>Linear SVC, K Neighbors, Random Forest, Logistic Regression, </a:t>
            </a:r>
            <a:r>
              <a:rPr lang="en-US" sz="1600" i="1" dirty="0" err="1">
                <a:solidFill>
                  <a:prstClr val="white"/>
                </a:solidFill>
                <a:latin typeface="Franklin Gothic Medium"/>
              </a:rPr>
              <a:t>XGBoost</a:t>
            </a:r>
            <a:r>
              <a:rPr lang="en-US" sz="1600" i="1" dirty="0">
                <a:solidFill>
                  <a:prstClr val="white"/>
                </a:solidFill>
                <a:latin typeface="Franklin Gothic Medium"/>
              </a:rPr>
              <a:t> and MLP.</a:t>
            </a:r>
            <a:endParaRPr lang="en-US" sz="1700" i="1" dirty="0">
              <a:solidFill>
                <a:prstClr val="white"/>
              </a:solidFill>
              <a:latin typeface="Franklin Gothic Medium"/>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Predicted outcome before tuning to set a baseline as shown.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Performed </a:t>
            </a:r>
            <a:r>
              <a:rPr lang="en-US" sz="1700" dirty="0">
                <a:solidFill>
                  <a:prstClr val="white"/>
                </a:solidFill>
                <a:latin typeface="Franklin Gothic Medium"/>
              </a:rPr>
              <a:t>5-fold cross validation to improve accuracy and noticed improvement in Logistic regression, Random Forest and </a:t>
            </a:r>
            <a:r>
              <a:rPr lang="en-US" sz="1700" dirty="0" err="1">
                <a:solidFill>
                  <a:prstClr val="white"/>
                </a:solidFill>
                <a:latin typeface="Franklin Gothic Medium"/>
              </a:rPr>
              <a:t>XGBoost</a:t>
            </a:r>
            <a:r>
              <a:rPr lang="en-US" sz="1700" dirty="0">
                <a:solidFill>
                  <a:prstClr val="white"/>
                </a:solidFill>
                <a:latin typeface="Franklin Gothic Medium"/>
              </a:rPr>
              <a:t>.</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We have achieved a prediction accuracy of about 90% for Logistic regression, Random forest and </a:t>
            </a:r>
            <a:r>
              <a:rPr lang="en-US" sz="1700" dirty="0" err="1">
                <a:solidFill>
                  <a:prstClr val="white"/>
                </a:solidFill>
                <a:latin typeface="Franklin Gothic Medium"/>
              </a:rPr>
              <a:t>XGBoost</a:t>
            </a:r>
            <a:r>
              <a:rPr lang="en-US" sz="1700" dirty="0">
                <a:solidFill>
                  <a:prstClr val="white"/>
                </a:solidFill>
                <a:latin typeface="Franklin Gothic Medium"/>
              </a:rPr>
              <a:t>.</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err="1">
                <a:solidFill>
                  <a:prstClr val="white"/>
                </a:solidFill>
                <a:latin typeface="Franklin Gothic Medium"/>
              </a:rPr>
              <a:t>XGBoost</a:t>
            </a:r>
            <a:r>
              <a:rPr lang="en-US" sz="1700" dirty="0">
                <a:solidFill>
                  <a:prstClr val="white"/>
                </a:solidFill>
                <a:latin typeface="Franklin Gothic Medium"/>
              </a:rPr>
              <a:t> (Extreme Gradient Boosting) model was used as it is a better model generally for classification, regression and ranking problems.</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Although speaking in terms of medical standards, it might not seem that good, but our model does predict a heart disease correctly 9 out 10 times</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lang="en-US" sz="1700" dirty="0">
              <a:solidFill>
                <a:prstClr val="white"/>
              </a:solidFill>
              <a:latin typeface="Franklin Gothic Medium"/>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lang="en-US" sz="1700" dirty="0">
              <a:solidFill>
                <a:prstClr val="white"/>
              </a:solidFill>
              <a:latin typeface="Franklin Gothic Medium"/>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p:txBody>
      </p:sp>
      <p:pic>
        <p:nvPicPr>
          <p:cNvPr id="2" name="Content Placeholder 7">
            <a:extLst>
              <a:ext uri="{FF2B5EF4-FFF2-40B4-BE49-F238E27FC236}">
                <a16:creationId xmlns:a16="http://schemas.microsoft.com/office/drawing/2014/main" id="{94CEBB36-CC58-CF33-770D-726EA91067DA}"/>
              </a:ext>
            </a:extLst>
          </p:cNvPr>
          <p:cNvPicPr>
            <a:picLocks noChangeAspect="1"/>
          </p:cNvPicPr>
          <p:nvPr/>
        </p:nvPicPr>
        <p:blipFill>
          <a:blip r:embed="rId2"/>
          <a:stretch>
            <a:fillRect/>
          </a:stretch>
        </p:blipFill>
        <p:spPr>
          <a:xfrm>
            <a:off x="9296110" y="359692"/>
            <a:ext cx="2894366" cy="2172282"/>
          </a:xfrm>
          <a:prstGeom prst="rect">
            <a:avLst/>
          </a:prstGeom>
        </p:spPr>
      </p:pic>
      <p:pic>
        <p:nvPicPr>
          <p:cNvPr id="4" name="Content Placeholder 4">
            <a:extLst>
              <a:ext uri="{FF2B5EF4-FFF2-40B4-BE49-F238E27FC236}">
                <a16:creationId xmlns:a16="http://schemas.microsoft.com/office/drawing/2014/main" id="{91E59CBF-9AD6-5985-00B4-0993422278C4}"/>
              </a:ext>
            </a:extLst>
          </p:cNvPr>
          <p:cNvPicPr>
            <a:picLocks noChangeAspect="1"/>
          </p:cNvPicPr>
          <p:nvPr/>
        </p:nvPicPr>
        <p:blipFill>
          <a:blip r:embed="rId3"/>
          <a:stretch>
            <a:fillRect/>
          </a:stretch>
        </p:blipFill>
        <p:spPr>
          <a:xfrm>
            <a:off x="6097526" y="2531974"/>
            <a:ext cx="6094474" cy="2502142"/>
          </a:xfrm>
          <a:prstGeom prst="rect">
            <a:avLst/>
          </a:prstGeom>
          <a:solidFill>
            <a:schemeClr val="bg1">
              <a:lumMod val="85000"/>
            </a:schemeClr>
          </a:solidFill>
          <a:ln>
            <a:noFill/>
          </a:ln>
        </p:spPr>
      </p:pic>
      <p:pic>
        <p:nvPicPr>
          <p:cNvPr id="6" name="Picture Placeholder 5">
            <a:extLst>
              <a:ext uri="{FF2B5EF4-FFF2-40B4-BE49-F238E27FC236}">
                <a16:creationId xmlns:a16="http://schemas.microsoft.com/office/drawing/2014/main" id="{8D8A2898-6023-6540-A659-E42CFC98B68F}"/>
              </a:ext>
            </a:extLst>
          </p:cNvPr>
          <p:cNvPicPr>
            <a:picLocks noChangeAspect="1"/>
          </p:cNvPicPr>
          <p:nvPr/>
        </p:nvPicPr>
        <p:blipFill rotWithShape="1">
          <a:blip r:embed="rId4"/>
          <a:stretch/>
        </p:blipFill>
        <p:spPr>
          <a:xfrm>
            <a:off x="6224478" y="323933"/>
            <a:ext cx="3092245" cy="2010189"/>
          </a:xfrm>
          <a:prstGeom prst="rect">
            <a:avLst/>
          </a:prstGeom>
          <a:noFill/>
          <a:ln>
            <a:noFill/>
          </a:ln>
        </p:spPr>
      </p:pic>
      <p:pic>
        <p:nvPicPr>
          <p:cNvPr id="13" name="Picture 12">
            <a:extLst>
              <a:ext uri="{FF2B5EF4-FFF2-40B4-BE49-F238E27FC236}">
                <a16:creationId xmlns:a16="http://schemas.microsoft.com/office/drawing/2014/main" id="{8551A6CD-DD90-7A5E-D22C-38A3153C2961}"/>
              </a:ext>
            </a:extLst>
          </p:cNvPr>
          <p:cNvPicPr>
            <a:picLocks noChangeAspect="1"/>
          </p:cNvPicPr>
          <p:nvPr/>
        </p:nvPicPr>
        <p:blipFill rotWithShape="1">
          <a:blip r:embed="rId5"/>
          <a:srcRect l="16189" t="33041" r="18100" b="33612"/>
          <a:stretch/>
        </p:blipFill>
        <p:spPr>
          <a:xfrm>
            <a:off x="6094473" y="4987931"/>
            <a:ext cx="3275597" cy="1870069"/>
          </a:xfrm>
          <a:prstGeom prst="rect">
            <a:avLst/>
          </a:prstGeom>
        </p:spPr>
      </p:pic>
      <p:pic>
        <p:nvPicPr>
          <p:cNvPr id="14" name="Picture 13">
            <a:extLst>
              <a:ext uri="{FF2B5EF4-FFF2-40B4-BE49-F238E27FC236}">
                <a16:creationId xmlns:a16="http://schemas.microsoft.com/office/drawing/2014/main" id="{F7EA7063-3A49-5836-CBE8-E52D1E5AD8BA}"/>
              </a:ext>
            </a:extLst>
          </p:cNvPr>
          <p:cNvPicPr>
            <a:picLocks noChangeAspect="1"/>
          </p:cNvPicPr>
          <p:nvPr/>
        </p:nvPicPr>
        <p:blipFill rotWithShape="1">
          <a:blip r:embed="rId6"/>
          <a:srcRect t="3206"/>
          <a:stretch/>
        </p:blipFill>
        <p:spPr>
          <a:xfrm>
            <a:off x="9316724" y="5034116"/>
            <a:ext cx="2743748" cy="1787441"/>
          </a:xfrm>
          <a:prstGeom prst="rect">
            <a:avLst/>
          </a:prstGeom>
        </p:spPr>
      </p:pic>
    </p:spTree>
    <p:extLst>
      <p:ext uri="{BB962C8B-B14F-4D97-AF65-F5344CB8AC3E}">
        <p14:creationId xmlns:p14="http://schemas.microsoft.com/office/powerpoint/2010/main" val="2934823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D153959-30FA-4987-A094-7243641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3" name="Rectangle 2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5" name="Rectangle 24">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27" name="Rectangle 26">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8" name="Title 3">
            <a:extLst>
              <a:ext uri="{FF2B5EF4-FFF2-40B4-BE49-F238E27FC236}">
                <a16:creationId xmlns:a16="http://schemas.microsoft.com/office/drawing/2014/main" id="{2ADB3E0C-A2AF-2E83-F029-47CD376C1E86}"/>
              </a:ext>
            </a:extLst>
          </p:cNvPr>
          <p:cNvSpPr>
            <a:spLocks noGrp="1"/>
          </p:cNvSpPr>
          <p:nvPr>
            <p:ph type="title"/>
          </p:nvPr>
        </p:nvSpPr>
        <p:spPr>
          <a:xfrm>
            <a:off x="131528" y="384105"/>
            <a:ext cx="5962946" cy="1327963"/>
          </a:xfrm>
        </p:spPr>
        <p:txBody>
          <a:bodyPr vert="horz" lIns="91440" tIns="45720" rIns="91440" bIns="45720" rtlCol="0" anchor="ctr">
            <a:noAutofit/>
          </a:bodyPr>
          <a:lstStyle/>
          <a:p>
            <a:r>
              <a:rPr lang="en-US" sz="3600" dirty="0"/>
              <a:t>Coupled thermal analysis of pipe</a:t>
            </a:r>
          </a:p>
        </p:txBody>
      </p:sp>
      <p:sp>
        <p:nvSpPr>
          <p:cNvPr id="9" name="Text Placeholder 2">
            <a:extLst>
              <a:ext uri="{FF2B5EF4-FFF2-40B4-BE49-F238E27FC236}">
                <a16:creationId xmlns:a16="http://schemas.microsoft.com/office/drawing/2014/main" id="{F1C8E44B-E02F-472B-8C2F-83E701ACF04A}"/>
              </a:ext>
            </a:extLst>
          </p:cNvPr>
          <p:cNvSpPr txBox="1">
            <a:spLocks/>
          </p:cNvSpPr>
          <p:nvPr/>
        </p:nvSpPr>
        <p:spPr>
          <a:xfrm>
            <a:off x="131528" y="1974715"/>
            <a:ext cx="5743978" cy="4556881"/>
          </a:xfrm>
          <a:prstGeom prst="rect">
            <a:avLst/>
          </a:prstGeom>
        </p:spPr>
        <p:txBody>
          <a:bodyPr vert="horz" lIns="91440" tIns="45720" rIns="91440" bIns="45720" rtlCol="0" anchor="t">
            <a:normAutofit fontScale="92500" lnSpcReduction="1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400" kern="1200" spc="50" baseline="0">
                <a:solidFill>
                  <a:schemeClr val="tx1"/>
                </a:solidFill>
                <a:latin typeface="+mn-lt"/>
                <a:ea typeface="+mn-ea"/>
                <a:cs typeface="+mn-cs"/>
              </a:defRPr>
            </a:lvl1pPr>
            <a:lvl2pPr marL="457200" indent="0" algn="l" defTabSz="914400" rtl="0" eaLnBrk="1" latinLnBrk="0" hangingPunct="1">
              <a:lnSpc>
                <a:spcPct val="101000"/>
              </a:lnSpc>
              <a:spcBef>
                <a:spcPts val="400"/>
              </a:spcBef>
              <a:spcAft>
                <a:spcPts val="400"/>
              </a:spcAft>
              <a:buClrTx/>
              <a:buFont typeface="Wingdings" panose="05000000000000000000" pitchFamily="2" charset="2"/>
              <a:buNone/>
              <a:defRPr sz="1400" kern="1200" spc="50" baseline="0">
                <a:solidFill>
                  <a:schemeClr val="tx1"/>
                </a:solidFill>
                <a:latin typeface="+mn-lt"/>
                <a:ea typeface="+mn-ea"/>
                <a:cs typeface="+mn-cs"/>
              </a:defRPr>
            </a:lvl2pPr>
            <a:lvl3pPr marL="914400" indent="0" algn="l" defTabSz="914400" rtl="0" eaLnBrk="1" latinLnBrk="0" hangingPunct="1">
              <a:lnSpc>
                <a:spcPct val="101000"/>
              </a:lnSpc>
              <a:spcBef>
                <a:spcPts val="400"/>
              </a:spcBef>
              <a:spcAft>
                <a:spcPts val="400"/>
              </a:spcAft>
              <a:buFont typeface="Arial" panose="020B0604020202020204" pitchFamily="34" charset="0"/>
              <a:buNone/>
              <a:defRPr sz="1200" b="1" kern="1200" spc="50" baseline="0">
                <a:solidFill>
                  <a:schemeClr val="tx1"/>
                </a:solidFill>
                <a:latin typeface="+mn-lt"/>
                <a:ea typeface="+mn-ea"/>
                <a:cs typeface="+mn-cs"/>
              </a:defRPr>
            </a:lvl3pPr>
            <a:lvl4pPr marL="1371600" indent="0" algn="l" defTabSz="914400" rtl="0" eaLnBrk="1" latinLnBrk="0" hangingPunct="1">
              <a:lnSpc>
                <a:spcPct val="101000"/>
              </a:lnSpc>
              <a:spcBef>
                <a:spcPts val="400"/>
              </a:spcBef>
              <a:spcAft>
                <a:spcPts val="400"/>
              </a:spcAft>
              <a:buClrTx/>
              <a:buFont typeface="Wingdings" panose="05000000000000000000" pitchFamily="2" charset="2"/>
              <a:buNone/>
              <a:defRPr sz="1000" kern="1200" spc="50" baseline="0">
                <a:solidFill>
                  <a:schemeClr val="tx1"/>
                </a:solidFill>
                <a:latin typeface="+mn-lt"/>
                <a:ea typeface="+mn-ea"/>
                <a:cs typeface="+mn-cs"/>
              </a:defRPr>
            </a:lvl4pPr>
            <a:lvl5pPr marL="1828800" indent="0" algn="l" defTabSz="914400" rtl="0" eaLnBrk="1" latinLnBrk="0" hangingPunct="1">
              <a:lnSpc>
                <a:spcPct val="101000"/>
              </a:lnSpc>
              <a:spcBef>
                <a:spcPts val="400"/>
              </a:spcBef>
              <a:spcAft>
                <a:spcPts val="400"/>
              </a:spcAft>
              <a:buFont typeface="Arial" panose="020B0604020202020204" pitchFamily="34" charset="0"/>
              <a:buNone/>
              <a:defRPr sz="1000" b="1" kern="1200" spc="5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OBJECTIVE: To calculate thermal stress and temperature in a pipe using FEM code and Abaqus and validating the result by analytical method.</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Wrote FEM code to model temperature change in a fixed pipe with heat flux on both ends and used results to compute thermal stress using MATLAB.</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Modelled the same problem in Abaqus as a 2D axisymmetric problem using a quad mesh with linear element type.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The mesh study is performed to ensure convergence of values as mentioned.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From the graphs we can conclude that the values of temperature, displacement and stress are similar in all three methods validating our results.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There are minor differences in results due to the FEM code being based on weak form, Analytical model on strong form and Abaqus model being 2D in nature.</a:t>
            </a: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p:txBody>
      </p:sp>
      <p:sp>
        <p:nvSpPr>
          <p:cNvPr id="15" name="TextBox 14">
            <a:extLst>
              <a:ext uri="{FF2B5EF4-FFF2-40B4-BE49-F238E27FC236}">
                <a16:creationId xmlns:a16="http://schemas.microsoft.com/office/drawing/2014/main" id="{37650493-9270-171D-C321-F9A928E125F9}"/>
              </a:ext>
            </a:extLst>
          </p:cNvPr>
          <p:cNvSpPr txBox="1"/>
          <p:nvPr/>
        </p:nvSpPr>
        <p:spPr>
          <a:xfrm>
            <a:off x="10485659" y="1897386"/>
            <a:ext cx="1897626" cy="338554"/>
          </a:xfrm>
          <a:prstGeom prst="rect">
            <a:avLst/>
          </a:prstGeom>
          <a:noFill/>
        </p:spPr>
        <p:txBody>
          <a:bodyPr wrap="square" rtlCol="0">
            <a:spAutoFit/>
          </a:bodyPr>
          <a:lstStyle/>
          <a:p>
            <a:r>
              <a:rPr lang="en-US" sz="1600" dirty="0"/>
              <a:t>Max Temp: 337 K</a:t>
            </a:r>
          </a:p>
        </p:txBody>
      </p:sp>
      <p:pic>
        <p:nvPicPr>
          <p:cNvPr id="17" name="Picture 16">
            <a:extLst>
              <a:ext uri="{FF2B5EF4-FFF2-40B4-BE49-F238E27FC236}">
                <a16:creationId xmlns:a16="http://schemas.microsoft.com/office/drawing/2014/main" id="{D28EB855-A279-3D73-A0DF-4B48CA63C5DB}"/>
              </a:ext>
            </a:extLst>
          </p:cNvPr>
          <p:cNvPicPr>
            <a:picLocks noChangeAspect="1"/>
          </p:cNvPicPr>
          <p:nvPr/>
        </p:nvPicPr>
        <p:blipFill>
          <a:blip r:embed="rId2"/>
          <a:stretch>
            <a:fillRect/>
          </a:stretch>
        </p:blipFill>
        <p:spPr>
          <a:xfrm>
            <a:off x="6094474" y="75081"/>
            <a:ext cx="2902042" cy="1861092"/>
          </a:xfrm>
          <a:prstGeom prst="rect">
            <a:avLst/>
          </a:prstGeom>
        </p:spPr>
      </p:pic>
      <p:pic>
        <p:nvPicPr>
          <p:cNvPr id="19" name="Picture 18">
            <a:extLst>
              <a:ext uri="{FF2B5EF4-FFF2-40B4-BE49-F238E27FC236}">
                <a16:creationId xmlns:a16="http://schemas.microsoft.com/office/drawing/2014/main" id="{9197A4C5-984E-1A1C-77DA-2861AD7322E1}"/>
              </a:ext>
            </a:extLst>
          </p:cNvPr>
          <p:cNvPicPr>
            <a:picLocks noChangeAspect="1"/>
          </p:cNvPicPr>
          <p:nvPr/>
        </p:nvPicPr>
        <p:blipFill>
          <a:blip r:embed="rId3"/>
          <a:stretch>
            <a:fillRect/>
          </a:stretch>
        </p:blipFill>
        <p:spPr>
          <a:xfrm>
            <a:off x="9292300" y="75081"/>
            <a:ext cx="2899700" cy="1861092"/>
          </a:xfrm>
          <a:prstGeom prst="rect">
            <a:avLst/>
          </a:prstGeom>
        </p:spPr>
      </p:pic>
      <p:pic>
        <p:nvPicPr>
          <p:cNvPr id="22" name="Picture 21">
            <a:extLst>
              <a:ext uri="{FF2B5EF4-FFF2-40B4-BE49-F238E27FC236}">
                <a16:creationId xmlns:a16="http://schemas.microsoft.com/office/drawing/2014/main" id="{5E1D1BA0-4431-6393-BEBB-D7CB2407B7CF}"/>
              </a:ext>
            </a:extLst>
          </p:cNvPr>
          <p:cNvPicPr>
            <a:picLocks noChangeAspect="1"/>
          </p:cNvPicPr>
          <p:nvPr/>
        </p:nvPicPr>
        <p:blipFill>
          <a:blip r:embed="rId4"/>
          <a:stretch>
            <a:fillRect/>
          </a:stretch>
        </p:blipFill>
        <p:spPr>
          <a:xfrm>
            <a:off x="6066835" y="2245197"/>
            <a:ext cx="2917072" cy="1861092"/>
          </a:xfrm>
          <a:prstGeom prst="rect">
            <a:avLst/>
          </a:prstGeom>
        </p:spPr>
      </p:pic>
      <p:pic>
        <p:nvPicPr>
          <p:cNvPr id="26" name="Picture 25">
            <a:extLst>
              <a:ext uri="{FF2B5EF4-FFF2-40B4-BE49-F238E27FC236}">
                <a16:creationId xmlns:a16="http://schemas.microsoft.com/office/drawing/2014/main" id="{A64D5407-CE3A-4464-B9E5-A0C876DB4948}"/>
              </a:ext>
            </a:extLst>
          </p:cNvPr>
          <p:cNvPicPr>
            <a:picLocks noChangeAspect="1"/>
          </p:cNvPicPr>
          <p:nvPr/>
        </p:nvPicPr>
        <p:blipFill rotWithShape="1">
          <a:blip r:embed="rId5"/>
          <a:srcRect r="26226"/>
          <a:stretch/>
        </p:blipFill>
        <p:spPr>
          <a:xfrm>
            <a:off x="9292300" y="2231214"/>
            <a:ext cx="2918304" cy="2193302"/>
          </a:xfrm>
          <a:prstGeom prst="rect">
            <a:avLst/>
          </a:prstGeom>
        </p:spPr>
      </p:pic>
      <p:pic>
        <p:nvPicPr>
          <p:cNvPr id="29" name="Picture 28">
            <a:extLst>
              <a:ext uri="{FF2B5EF4-FFF2-40B4-BE49-F238E27FC236}">
                <a16:creationId xmlns:a16="http://schemas.microsoft.com/office/drawing/2014/main" id="{D97E1611-CEEA-8FBE-A2B5-3EDC42A4DE5E}"/>
              </a:ext>
            </a:extLst>
          </p:cNvPr>
          <p:cNvPicPr>
            <a:picLocks noChangeAspect="1"/>
          </p:cNvPicPr>
          <p:nvPr/>
        </p:nvPicPr>
        <p:blipFill rotWithShape="1">
          <a:blip r:embed="rId6"/>
          <a:srcRect r="6218"/>
          <a:stretch/>
        </p:blipFill>
        <p:spPr>
          <a:xfrm>
            <a:off x="6094474" y="4248050"/>
            <a:ext cx="3263530" cy="2609950"/>
          </a:xfrm>
          <a:prstGeom prst="rect">
            <a:avLst/>
          </a:prstGeom>
        </p:spPr>
      </p:pic>
      <p:pic>
        <p:nvPicPr>
          <p:cNvPr id="31" name="Picture 30">
            <a:extLst>
              <a:ext uri="{FF2B5EF4-FFF2-40B4-BE49-F238E27FC236}">
                <a16:creationId xmlns:a16="http://schemas.microsoft.com/office/drawing/2014/main" id="{172656E7-4CD8-C8D2-F887-53A8F6B205E1}"/>
              </a:ext>
            </a:extLst>
          </p:cNvPr>
          <p:cNvPicPr>
            <a:picLocks noChangeAspect="1"/>
          </p:cNvPicPr>
          <p:nvPr/>
        </p:nvPicPr>
        <p:blipFill>
          <a:blip r:embed="rId7"/>
          <a:stretch>
            <a:fillRect/>
          </a:stretch>
        </p:blipFill>
        <p:spPr>
          <a:xfrm>
            <a:off x="8745691" y="4224909"/>
            <a:ext cx="3479936" cy="2609951"/>
          </a:xfrm>
          <a:prstGeom prst="rect">
            <a:avLst/>
          </a:prstGeom>
        </p:spPr>
      </p:pic>
      <p:sp>
        <p:nvSpPr>
          <p:cNvPr id="32" name="TextBox 31">
            <a:extLst>
              <a:ext uri="{FF2B5EF4-FFF2-40B4-BE49-F238E27FC236}">
                <a16:creationId xmlns:a16="http://schemas.microsoft.com/office/drawing/2014/main" id="{5B088B91-49E0-26B4-7765-01A604C94A8B}"/>
              </a:ext>
            </a:extLst>
          </p:cNvPr>
          <p:cNvSpPr txBox="1"/>
          <p:nvPr/>
        </p:nvSpPr>
        <p:spPr>
          <a:xfrm>
            <a:off x="6060847" y="1893268"/>
            <a:ext cx="2387414" cy="338554"/>
          </a:xfrm>
          <a:prstGeom prst="rect">
            <a:avLst/>
          </a:prstGeom>
          <a:noFill/>
        </p:spPr>
        <p:txBody>
          <a:bodyPr wrap="square" rtlCol="0">
            <a:spAutoFit/>
          </a:bodyPr>
          <a:lstStyle/>
          <a:p>
            <a:r>
              <a:rPr lang="en-US" sz="1600" dirty="0"/>
              <a:t>Max </a:t>
            </a:r>
            <a:r>
              <a:rPr lang="en-US" sz="1600" dirty="0" err="1"/>
              <a:t>Disp</a:t>
            </a:r>
            <a:r>
              <a:rPr lang="en-US" sz="1600" dirty="0"/>
              <a:t>: 2.29e-6 m</a:t>
            </a:r>
          </a:p>
        </p:txBody>
      </p:sp>
      <p:sp>
        <p:nvSpPr>
          <p:cNvPr id="33" name="TextBox 32">
            <a:extLst>
              <a:ext uri="{FF2B5EF4-FFF2-40B4-BE49-F238E27FC236}">
                <a16:creationId xmlns:a16="http://schemas.microsoft.com/office/drawing/2014/main" id="{D12A71A9-5E20-6440-64EB-53C1A1F4A799}"/>
              </a:ext>
            </a:extLst>
          </p:cNvPr>
          <p:cNvSpPr txBox="1"/>
          <p:nvPr/>
        </p:nvSpPr>
        <p:spPr>
          <a:xfrm>
            <a:off x="6005510" y="4025978"/>
            <a:ext cx="2387414" cy="338554"/>
          </a:xfrm>
          <a:prstGeom prst="rect">
            <a:avLst/>
          </a:prstGeom>
          <a:noFill/>
        </p:spPr>
        <p:txBody>
          <a:bodyPr wrap="square" rtlCol="0">
            <a:spAutoFit/>
          </a:bodyPr>
          <a:lstStyle/>
          <a:p>
            <a:r>
              <a:rPr lang="en-US" sz="1600" dirty="0"/>
              <a:t>Max Stress: 80.2 MPa</a:t>
            </a:r>
          </a:p>
        </p:txBody>
      </p:sp>
    </p:spTree>
    <p:extLst>
      <p:ext uri="{BB962C8B-B14F-4D97-AF65-F5344CB8AC3E}">
        <p14:creationId xmlns:p14="http://schemas.microsoft.com/office/powerpoint/2010/main" val="3211492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D153959-30FA-4987-A094-7243641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3" name="Rectangle 2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5" name="Rectangle 24">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27" name="Rectangle 26">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8" name="Title 3">
            <a:extLst>
              <a:ext uri="{FF2B5EF4-FFF2-40B4-BE49-F238E27FC236}">
                <a16:creationId xmlns:a16="http://schemas.microsoft.com/office/drawing/2014/main" id="{2ADB3E0C-A2AF-2E83-F029-47CD376C1E86}"/>
              </a:ext>
            </a:extLst>
          </p:cNvPr>
          <p:cNvSpPr>
            <a:spLocks noGrp="1"/>
          </p:cNvSpPr>
          <p:nvPr>
            <p:ph type="title"/>
          </p:nvPr>
        </p:nvSpPr>
        <p:spPr>
          <a:xfrm>
            <a:off x="131528" y="384105"/>
            <a:ext cx="5962946" cy="1327963"/>
          </a:xfrm>
        </p:spPr>
        <p:txBody>
          <a:bodyPr vert="horz" lIns="91440" tIns="45720" rIns="91440" bIns="45720" rtlCol="0" anchor="ctr">
            <a:noAutofit/>
          </a:bodyPr>
          <a:lstStyle/>
          <a:p>
            <a:r>
              <a:rPr lang="en-US" sz="3600" dirty="0"/>
              <a:t>Optimization of design of pmma plate</a:t>
            </a:r>
          </a:p>
        </p:txBody>
      </p:sp>
      <p:sp>
        <p:nvSpPr>
          <p:cNvPr id="9" name="Text Placeholder 2">
            <a:extLst>
              <a:ext uri="{FF2B5EF4-FFF2-40B4-BE49-F238E27FC236}">
                <a16:creationId xmlns:a16="http://schemas.microsoft.com/office/drawing/2014/main" id="{F1C8E44B-E02F-472B-8C2F-83E701ACF04A}"/>
              </a:ext>
            </a:extLst>
          </p:cNvPr>
          <p:cNvSpPr txBox="1">
            <a:spLocks/>
          </p:cNvSpPr>
          <p:nvPr/>
        </p:nvSpPr>
        <p:spPr>
          <a:xfrm>
            <a:off x="131528" y="1974715"/>
            <a:ext cx="5743978" cy="4556881"/>
          </a:xfrm>
          <a:prstGeom prst="rect">
            <a:avLst/>
          </a:prstGeom>
        </p:spPr>
        <p:txBody>
          <a:bodyPr vert="horz" lIns="91440" tIns="45720" rIns="91440" bIns="45720" rtlCol="0" anchor="t">
            <a:normAutofit lnSpcReduction="1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400" kern="1200" spc="50" baseline="0">
                <a:solidFill>
                  <a:schemeClr val="tx1"/>
                </a:solidFill>
                <a:latin typeface="+mn-lt"/>
                <a:ea typeface="+mn-ea"/>
                <a:cs typeface="+mn-cs"/>
              </a:defRPr>
            </a:lvl1pPr>
            <a:lvl2pPr marL="457200" indent="0" algn="l" defTabSz="914400" rtl="0" eaLnBrk="1" latinLnBrk="0" hangingPunct="1">
              <a:lnSpc>
                <a:spcPct val="101000"/>
              </a:lnSpc>
              <a:spcBef>
                <a:spcPts val="400"/>
              </a:spcBef>
              <a:spcAft>
                <a:spcPts val="400"/>
              </a:spcAft>
              <a:buClrTx/>
              <a:buFont typeface="Wingdings" panose="05000000000000000000" pitchFamily="2" charset="2"/>
              <a:buNone/>
              <a:defRPr sz="1400" kern="1200" spc="50" baseline="0">
                <a:solidFill>
                  <a:schemeClr val="tx1"/>
                </a:solidFill>
                <a:latin typeface="+mn-lt"/>
                <a:ea typeface="+mn-ea"/>
                <a:cs typeface="+mn-cs"/>
              </a:defRPr>
            </a:lvl2pPr>
            <a:lvl3pPr marL="914400" indent="0" algn="l" defTabSz="914400" rtl="0" eaLnBrk="1" latinLnBrk="0" hangingPunct="1">
              <a:lnSpc>
                <a:spcPct val="101000"/>
              </a:lnSpc>
              <a:spcBef>
                <a:spcPts val="400"/>
              </a:spcBef>
              <a:spcAft>
                <a:spcPts val="400"/>
              </a:spcAft>
              <a:buFont typeface="Arial" panose="020B0604020202020204" pitchFamily="34" charset="0"/>
              <a:buNone/>
              <a:defRPr sz="1200" b="1" kern="1200" spc="50" baseline="0">
                <a:solidFill>
                  <a:schemeClr val="tx1"/>
                </a:solidFill>
                <a:latin typeface="+mn-lt"/>
                <a:ea typeface="+mn-ea"/>
                <a:cs typeface="+mn-cs"/>
              </a:defRPr>
            </a:lvl3pPr>
            <a:lvl4pPr marL="1371600" indent="0" algn="l" defTabSz="914400" rtl="0" eaLnBrk="1" latinLnBrk="0" hangingPunct="1">
              <a:lnSpc>
                <a:spcPct val="101000"/>
              </a:lnSpc>
              <a:spcBef>
                <a:spcPts val="400"/>
              </a:spcBef>
              <a:spcAft>
                <a:spcPts val="400"/>
              </a:spcAft>
              <a:buClrTx/>
              <a:buFont typeface="Wingdings" panose="05000000000000000000" pitchFamily="2" charset="2"/>
              <a:buNone/>
              <a:defRPr sz="1000" kern="1200" spc="50" baseline="0">
                <a:solidFill>
                  <a:schemeClr val="tx1"/>
                </a:solidFill>
                <a:latin typeface="+mn-lt"/>
                <a:ea typeface="+mn-ea"/>
                <a:cs typeface="+mn-cs"/>
              </a:defRPr>
            </a:lvl4pPr>
            <a:lvl5pPr marL="1828800" indent="0" algn="l" defTabSz="914400" rtl="0" eaLnBrk="1" latinLnBrk="0" hangingPunct="1">
              <a:lnSpc>
                <a:spcPct val="101000"/>
              </a:lnSpc>
              <a:spcBef>
                <a:spcPts val="400"/>
              </a:spcBef>
              <a:spcAft>
                <a:spcPts val="400"/>
              </a:spcAft>
              <a:buFont typeface="Arial" panose="020B0604020202020204" pitchFamily="34" charset="0"/>
              <a:buNone/>
              <a:defRPr sz="1000" b="1" kern="1200" spc="5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OBJECTIVE: To design PMMA (Plexiglas) plate to withstand maximum force before failure and validate design by destructive testing.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The plate was modelled and analyzed in ANSYS using 2D plane stress condition and symmetry to reduce it one fourth to reduce computation time.</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F/2 is applied at the top and the symmetry act as frictionless boundary conditions thus accurately modelling the loading. </a:t>
            </a: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The mesh was mostly quad elements with controls to ensure the mesh is fine near the slot region.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Parametric optimization was conducted to improve the design to maximize the breaking load.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lang="en-US" sz="1700" dirty="0">
                <a:solidFill>
                  <a:prstClr val="white"/>
                </a:solidFill>
                <a:latin typeface="Franklin Gothic Medium"/>
              </a:rPr>
              <a:t>We get a stress of 58 MPa post 0.1% mesh convergence study at a load of 1300 N which within +/- 0.05% of value captured from DIC.</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p:txBody>
      </p:sp>
      <p:pic>
        <p:nvPicPr>
          <p:cNvPr id="4" name="Picture 3">
            <a:extLst>
              <a:ext uri="{FF2B5EF4-FFF2-40B4-BE49-F238E27FC236}">
                <a16:creationId xmlns:a16="http://schemas.microsoft.com/office/drawing/2014/main" id="{84D9B96E-C7AF-D9E3-3501-C0AA1871B91E}"/>
              </a:ext>
            </a:extLst>
          </p:cNvPr>
          <p:cNvPicPr>
            <a:picLocks noChangeAspect="1"/>
          </p:cNvPicPr>
          <p:nvPr/>
        </p:nvPicPr>
        <p:blipFill>
          <a:blip r:embed="rId2"/>
          <a:stretch>
            <a:fillRect/>
          </a:stretch>
        </p:blipFill>
        <p:spPr>
          <a:xfrm>
            <a:off x="6094474" y="0"/>
            <a:ext cx="2602265" cy="2632384"/>
          </a:xfrm>
          <a:prstGeom prst="rect">
            <a:avLst/>
          </a:prstGeom>
        </p:spPr>
      </p:pic>
      <p:pic>
        <p:nvPicPr>
          <p:cNvPr id="10" name="Picture 9">
            <a:extLst>
              <a:ext uri="{FF2B5EF4-FFF2-40B4-BE49-F238E27FC236}">
                <a16:creationId xmlns:a16="http://schemas.microsoft.com/office/drawing/2014/main" id="{CA729F51-C88C-6348-F0C7-39B099A606D1}"/>
              </a:ext>
            </a:extLst>
          </p:cNvPr>
          <p:cNvPicPr>
            <a:picLocks noChangeAspect="1"/>
          </p:cNvPicPr>
          <p:nvPr/>
        </p:nvPicPr>
        <p:blipFill>
          <a:blip r:embed="rId3"/>
          <a:stretch>
            <a:fillRect/>
          </a:stretch>
        </p:blipFill>
        <p:spPr>
          <a:xfrm>
            <a:off x="9273209" y="0"/>
            <a:ext cx="2913000" cy="2809831"/>
          </a:xfrm>
          <a:prstGeom prst="rect">
            <a:avLst/>
          </a:prstGeom>
        </p:spPr>
      </p:pic>
      <p:pic>
        <p:nvPicPr>
          <p:cNvPr id="13" name="Picture 12">
            <a:extLst>
              <a:ext uri="{FF2B5EF4-FFF2-40B4-BE49-F238E27FC236}">
                <a16:creationId xmlns:a16="http://schemas.microsoft.com/office/drawing/2014/main" id="{4EF88E50-2DBF-6698-1E96-B5364AEF111F}"/>
              </a:ext>
            </a:extLst>
          </p:cNvPr>
          <p:cNvPicPr>
            <a:picLocks noChangeAspect="1"/>
          </p:cNvPicPr>
          <p:nvPr/>
        </p:nvPicPr>
        <p:blipFill>
          <a:blip r:embed="rId4"/>
          <a:stretch>
            <a:fillRect/>
          </a:stretch>
        </p:blipFill>
        <p:spPr>
          <a:xfrm>
            <a:off x="6094473" y="2814033"/>
            <a:ext cx="2602265" cy="2602265"/>
          </a:xfrm>
          <a:prstGeom prst="rect">
            <a:avLst/>
          </a:prstGeom>
        </p:spPr>
      </p:pic>
      <p:pic>
        <p:nvPicPr>
          <p:cNvPr id="15" name="Picture 14">
            <a:extLst>
              <a:ext uri="{FF2B5EF4-FFF2-40B4-BE49-F238E27FC236}">
                <a16:creationId xmlns:a16="http://schemas.microsoft.com/office/drawing/2014/main" id="{5589078B-D798-9E59-5CB9-AFBCF94078E0}"/>
              </a:ext>
            </a:extLst>
          </p:cNvPr>
          <p:cNvPicPr>
            <a:picLocks noChangeAspect="1"/>
          </p:cNvPicPr>
          <p:nvPr/>
        </p:nvPicPr>
        <p:blipFill>
          <a:blip r:embed="rId5"/>
          <a:stretch>
            <a:fillRect/>
          </a:stretch>
        </p:blipFill>
        <p:spPr>
          <a:xfrm>
            <a:off x="9273208" y="2841485"/>
            <a:ext cx="2904009" cy="2705105"/>
          </a:xfrm>
          <a:prstGeom prst="rect">
            <a:avLst/>
          </a:prstGeom>
        </p:spPr>
      </p:pic>
      <p:pic>
        <p:nvPicPr>
          <p:cNvPr id="19" name="Picture 18">
            <a:extLst>
              <a:ext uri="{FF2B5EF4-FFF2-40B4-BE49-F238E27FC236}">
                <a16:creationId xmlns:a16="http://schemas.microsoft.com/office/drawing/2014/main" id="{1B2C1424-4371-5F04-5B82-27C6B30E1CA1}"/>
              </a:ext>
            </a:extLst>
          </p:cNvPr>
          <p:cNvPicPr>
            <a:picLocks noChangeAspect="1"/>
          </p:cNvPicPr>
          <p:nvPr/>
        </p:nvPicPr>
        <p:blipFill>
          <a:blip r:embed="rId6"/>
          <a:stretch>
            <a:fillRect/>
          </a:stretch>
        </p:blipFill>
        <p:spPr>
          <a:xfrm>
            <a:off x="6096000" y="5525402"/>
            <a:ext cx="6081217" cy="1223493"/>
          </a:xfrm>
          <a:prstGeom prst="rect">
            <a:avLst/>
          </a:prstGeom>
        </p:spPr>
      </p:pic>
    </p:spTree>
    <p:extLst>
      <p:ext uri="{BB962C8B-B14F-4D97-AF65-F5344CB8AC3E}">
        <p14:creationId xmlns:p14="http://schemas.microsoft.com/office/powerpoint/2010/main" val="21633569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1D153959-30FA-4987-A094-7243641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3" name="Rectangle 2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useBgFill="1">
        <p:nvSpPr>
          <p:cNvPr id="25" name="Rectangle 24">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27" name="Rectangle 26">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Medium"/>
              <a:ea typeface="+mn-ea"/>
              <a:cs typeface="+mn-cs"/>
            </a:endParaRPr>
          </a:p>
        </p:txBody>
      </p:sp>
      <p:sp>
        <p:nvSpPr>
          <p:cNvPr id="8" name="Title 3">
            <a:extLst>
              <a:ext uri="{FF2B5EF4-FFF2-40B4-BE49-F238E27FC236}">
                <a16:creationId xmlns:a16="http://schemas.microsoft.com/office/drawing/2014/main" id="{2ADB3E0C-A2AF-2E83-F029-47CD376C1E86}"/>
              </a:ext>
            </a:extLst>
          </p:cNvPr>
          <p:cNvSpPr>
            <a:spLocks noGrp="1"/>
          </p:cNvSpPr>
          <p:nvPr>
            <p:ph type="title"/>
          </p:nvPr>
        </p:nvSpPr>
        <p:spPr>
          <a:xfrm>
            <a:off x="131528" y="384105"/>
            <a:ext cx="5962946" cy="1327963"/>
          </a:xfrm>
        </p:spPr>
        <p:txBody>
          <a:bodyPr vert="horz" lIns="91440" tIns="45720" rIns="91440" bIns="45720" rtlCol="0" anchor="ctr">
            <a:noAutofit/>
          </a:bodyPr>
          <a:lstStyle/>
          <a:p>
            <a:r>
              <a:rPr lang="en-US" sz="3600" dirty="0"/>
              <a:t>Design optimization of brake disk</a:t>
            </a:r>
          </a:p>
        </p:txBody>
      </p:sp>
      <p:sp>
        <p:nvSpPr>
          <p:cNvPr id="9" name="Text Placeholder 2">
            <a:extLst>
              <a:ext uri="{FF2B5EF4-FFF2-40B4-BE49-F238E27FC236}">
                <a16:creationId xmlns:a16="http://schemas.microsoft.com/office/drawing/2014/main" id="{F1C8E44B-E02F-472B-8C2F-83E701ACF04A}"/>
              </a:ext>
            </a:extLst>
          </p:cNvPr>
          <p:cNvSpPr txBox="1">
            <a:spLocks/>
          </p:cNvSpPr>
          <p:nvPr/>
        </p:nvSpPr>
        <p:spPr>
          <a:xfrm>
            <a:off x="131528" y="1974715"/>
            <a:ext cx="5743978" cy="4556881"/>
          </a:xfrm>
          <a:prstGeom prst="rect">
            <a:avLst/>
          </a:prstGeom>
        </p:spPr>
        <p:txBody>
          <a:bodyPr vert="horz" lIns="91440" tIns="45720" rIns="91440" bIns="45720" rtlCol="0" anchor="t">
            <a:normAutofit fontScale="85000" lnSpcReduction="1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400" kern="1200" spc="50" baseline="0">
                <a:solidFill>
                  <a:schemeClr val="tx1"/>
                </a:solidFill>
                <a:latin typeface="+mn-lt"/>
                <a:ea typeface="+mn-ea"/>
                <a:cs typeface="+mn-cs"/>
              </a:defRPr>
            </a:lvl1pPr>
            <a:lvl2pPr marL="457200" indent="0" algn="l" defTabSz="914400" rtl="0" eaLnBrk="1" latinLnBrk="0" hangingPunct="1">
              <a:lnSpc>
                <a:spcPct val="101000"/>
              </a:lnSpc>
              <a:spcBef>
                <a:spcPts val="400"/>
              </a:spcBef>
              <a:spcAft>
                <a:spcPts val="400"/>
              </a:spcAft>
              <a:buClrTx/>
              <a:buFont typeface="Wingdings" panose="05000000000000000000" pitchFamily="2" charset="2"/>
              <a:buNone/>
              <a:defRPr sz="1400" kern="1200" spc="50" baseline="0">
                <a:solidFill>
                  <a:schemeClr val="tx1"/>
                </a:solidFill>
                <a:latin typeface="+mn-lt"/>
                <a:ea typeface="+mn-ea"/>
                <a:cs typeface="+mn-cs"/>
              </a:defRPr>
            </a:lvl2pPr>
            <a:lvl3pPr marL="914400" indent="0" algn="l" defTabSz="914400" rtl="0" eaLnBrk="1" latinLnBrk="0" hangingPunct="1">
              <a:lnSpc>
                <a:spcPct val="101000"/>
              </a:lnSpc>
              <a:spcBef>
                <a:spcPts val="400"/>
              </a:spcBef>
              <a:spcAft>
                <a:spcPts val="400"/>
              </a:spcAft>
              <a:buFont typeface="Arial" panose="020B0604020202020204" pitchFamily="34" charset="0"/>
              <a:buNone/>
              <a:defRPr sz="1200" b="1" kern="1200" spc="50" baseline="0">
                <a:solidFill>
                  <a:schemeClr val="tx1"/>
                </a:solidFill>
                <a:latin typeface="+mn-lt"/>
                <a:ea typeface="+mn-ea"/>
                <a:cs typeface="+mn-cs"/>
              </a:defRPr>
            </a:lvl3pPr>
            <a:lvl4pPr marL="1371600" indent="0" algn="l" defTabSz="914400" rtl="0" eaLnBrk="1" latinLnBrk="0" hangingPunct="1">
              <a:lnSpc>
                <a:spcPct val="101000"/>
              </a:lnSpc>
              <a:spcBef>
                <a:spcPts val="400"/>
              </a:spcBef>
              <a:spcAft>
                <a:spcPts val="400"/>
              </a:spcAft>
              <a:buClrTx/>
              <a:buFont typeface="Wingdings" panose="05000000000000000000" pitchFamily="2" charset="2"/>
              <a:buNone/>
              <a:defRPr sz="1000" kern="1200" spc="50" baseline="0">
                <a:solidFill>
                  <a:schemeClr val="tx1"/>
                </a:solidFill>
                <a:latin typeface="+mn-lt"/>
                <a:ea typeface="+mn-ea"/>
                <a:cs typeface="+mn-cs"/>
              </a:defRPr>
            </a:lvl4pPr>
            <a:lvl5pPr marL="1828800" indent="0" algn="l" defTabSz="914400" rtl="0" eaLnBrk="1" latinLnBrk="0" hangingPunct="1">
              <a:lnSpc>
                <a:spcPct val="101000"/>
              </a:lnSpc>
              <a:spcBef>
                <a:spcPts val="400"/>
              </a:spcBef>
              <a:spcAft>
                <a:spcPts val="400"/>
              </a:spcAft>
              <a:buFont typeface="Arial" panose="020B0604020202020204" pitchFamily="34" charset="0"/>
              <a:buNone/>
              <a:defRPr sz="1000" b="1" kern="1200" spc="50" baseline="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OBJECTIVE: To optimize design of break disk while maintaining its structural, modal and thermal integrity. The design variables are its ID, OD and thickness. The goal is to have low strain and temperature and high frequency values.</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The disk is rotating at 250 rad/s and a pressure of 10.5 MPa is applied as breaking force to calculate Von Mises stress and volume. </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Modal analysis is conducted to find the natural frequency. 7</a:t>
            </a:r>
            <a:r>
              <a:rPr kumimoji="0" lang="en-US" sz="1700" b="0" i="0" u="none" strike="noStrike" kern="1200" cap="none" spc="50" normalizeH="0" baseline="30000" noProof="0" dirty="0">
                <a:ln>
                  <a:noFill/>
                </a:ln>
                <a:solidFill>
                  <a:prstClr val="white"/>
                </a:solidFill>
                <a:effectLst/>
                <a:uLnTx/>
                <a:uFillTx/>
                <a:latin typeface="Franklin Gothic Medium"/>
                <a:ea typeface="+mn-ea"/>
                <a:cs typeface="+mn-cs"/>
              </a:rPr>
              <a:t>th</a:t>
            </a: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 frequencyy is selected as our output.</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Transient thermal analysis is conducted with a heat flux of 1500 kW/m</a:t>
            </a:r>
            <a:r>
              <a:rPr kumimoji="0" lang="en-US" sz="1700" b="0" i="0" u="none" strike="noStrike" kern="1200" cap="none" spc="50" normalizeH="0" baseline="30000" noProof="0" dirty="0">
                <a:ln>
                  <a:noFill/>
                </a:ln>
                <a:solidFill>
                  <a:prstClr val="white"/>
                </a:solidFill>
                <a:effectLst/>
                <a:uLnTx/>
                <a:uFillTx/>
                <a:latin typeface="Franklin Gothic Medium"/>
                <a:ea typeface="+mn-ea"/>
                <a:cs typeface="+mn-cs"/>
              </a:rPr>
              <a:t>2 </a:t>
            </a: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to outer surface of disk.</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10 design points are generated using the Latin Hypercube Sampling method and Five verification points are used to estimate the accuracy of the response surface.</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Sensitivity analysis shows thickness has highest positive effect and largest effect on temperature. Thus, we must increase ID and reduce OD and t.</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r>
              <a:rPr kumimoji="0" lang="en-US" sz="1700" b="0" i="0" u="none" strike="noStrike" kern="1200" cap="none" spc="50" normalizeH="0" baseline="0" noProof="0" dirty="0">
                <a:ln>
                  <a:noFill/>
                </a:ln>
                <a:solidFill>
                  <a:prstClr val="white"/>
                </a:solidFill>
                <a:effectLst/>
                <a:uLnTx/>
                <a:uFillTx/>
                <a:latin typeface="Franklin Gothic Medium"/>
                <a:ea typeface="+mn-ea"/>
                <a:cs typeface="+mn-cs"/>
              </a:rPr>
              <a:t>Optimization using MOGA (Multi Objective Genetic Algorithm), gives us ID: 78 mm, OD: 134 mm and t: 22 mm.</a:t>
            </a: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a:p>
            <a:pPr marL="342900" marR="0" lvl="0" indent="-342900" algn="l" defTabSz="914400" rtl="0" eaLnBrk="1" fontAlgn="auto" latinLnBrk="0" hangingPunct="1">
              <a:lnSpc>
                <a:spcPct val="91000"/>
              </a:lnSpc>
              <a:spcBef>
                <a:spcPts val="700"/>
              </a:spcBef>
              <a:spcAft>
                <a:spcPts val="700"/>
              </a:spcAft>
              <a:buClrTx/>
              <a:buSzTx/>
              <a:buFont typeface="Arial" panose="020B0604020202020204" pitchFamily="34" charset="0"/>
              <a:buChar char="•"/>
              <a:tabLst/>
              <a:defRPr/>
            </a:pPr>
            <a:endParaRPr kumimoji="0" lang="en-US" sz="1700" b="0" i="0" u="none" strike="noStrike" kern="1200" cap="none" spc="50" normalizeH="0" baseline="0" noProof="0" dirty="0">
              <a:ln>
                <a:noFill/>
              </a:ln>
              <a:solidFill>
                <a:prstClr val="white"/>
              </a:solidFill>
              <a:effectLst/>
              <a:uLnTx/>
              <a:uFillTx/>
              <a:latin typeface="Franklin Gothic Medium"/>
              <a:ea typeface="+mn-ea"/>
              <a:cs typeface="+mn-cs"/>
            </a:endParaRPr>
          </a:p>
        </p:txBody>
      </p:sp>
      <p:pic>
        <p:nvPicPr>
          <p:cNvPr id="4" name="Picture 3">
            <a:extLst>
              <a:ext uri="{FF2B5EF4-FFF2-40B4-BE49-F238E27FC236}">
                <a16:creationId xmlns:a16="http://schemas.microsoft.com/office/drawing/2014/main" id="{432B9BE2-383D-1DFF-347F-EB2A78D53169}"/>
              </a:ext>
            </a:extLst>
          </p:cNvPr>
          <p:cNvPicPr>
            <a:picLocks noChangeAspect="1"/>
          </p:cNvPicPr>
          <p:nvPr/>
        </p:nvPicPr>
        <p:blipFill rotWithShape="1">
          <a:blip r:embed="rId2"/>
          <a:srcRect r="82714" b="34879"/>
          <a:stretch/>
        </p:blipFill>
        <p:spPr>
          <a:xfrm>
            <a:off x="6095999" y="0"/>
            <a:ext cx="1668493" cy="2365514"/>
          </a:xfrm>
          <a:prstGeom prst="rect">
            <a:avLst/>
          </a:prstGeom>
        </p:spPr>
      </p:pic>
      <p:pic>
        <p:nvPicPr>
          <p:cNvPr id="10" name="Picture 9">
            <a:extLst>
              <a:ext uri="{FF2B5EF4-FFF2-40B4-BE49-F238E27FC236}">
                <a16:creationId xmlns:a16="http://schemas.microsoft.com/office/drawing/2014/main" id="{391F2968-7AFA-E077-D72C-68719D89E4E8}"/>
              </a:ext>
            </a:extLst>
          </p:cNvPr>
          <p:cNvPicPr>
            <a:picLocks noChangeAspect="1"/>
          </p:cNvPicPr>
          <p:nvPr/>
        </p:nvPicPr>
        <p:blipFill rotWithShape="1">
          <a:blip r:embed="rId3"/>
          <a:srcRect l="424" r="81052" b="21400"/>
          <a:stretch/>
        </p:blipFill>
        <p:spPr>
          <a:xfrm>
            <a:off x="6106599" y="2380741"/>
            <a:ext cx="806185" cy="1943918"/>
          </a:xfrm>
          <a:prstGeom prst="rect">
            <a:avLst/>
          </a:prstGeom>
        </p:spPr>
      </p:pic>
      <p:pic>
        <p:nvPicPr>
          <p:cNvPr id="15" name="Picture 14">
            <a:extLst>
              <a:ext uri="{FF2B5EF4-FFF2-40B4-BE49-F238E27FC236}">
                <a16:creationId xmlns:a16="http://schemas.microsoft.com/office/drawing/2014/main" id="{FA417CA2-8F0D-45C2-ED33-005058C7F7A0}"/>
              </a:ext>
            </a:extLst>
          </p:cNvPr>
          <p:cNvPicPr>
            <a:picLocks noChangeAspect="1"/>
          </p:cNvPicPr>
          <p:nvPr/>
        </p:nvPicPr>
        <p:blipFill rotWithShape="1">
          <a:blip r:embed="rId4"/>
          <a:srcRect l="52096" t="10753" r="2205"/>
          <a:stretch/>
        </p:blipFill>
        <p:spPr>
          <a:xfrm>
            <a:off x="10247940" y="2319854"/>
            <a:ext cx="1966386" cy="2004805"/>
          </a:xfrm>
          <a:prstGeom prst="rect">
            <a:avLst/>
          </a:prstGeom>
        </p:spPr>
      </p:pic>
      <p:pic>
        <p:nvPicPr>
          <p:cNvPr id="16" name="Picture 15">
            <a:extLst>
              <a:ext uri="{FF2B5EF4-FFF2-40B4-BE49-F238E27FC236}">
                <a16:creationId xmlns:a16="http://schemas.microsoft.com/office/drawing/2014/main" id="{5C0F4F90-7774-94E9-7280-771951C76BDF}"/>
              </a:ext>
            </a:extLst>
          </p:cNvPr>
          <p:cNvPicPr>
            <a:picLocks noChangeAspect="1"/>
          </p:cNvPicPr>
          <p:nvPr/>
        </p:nvPicPr>
        <p:blipFill rotWithShape="1">
          <a:blip r:embed="rId3"/>
          <a:srcRect l="39472" r="9491"/>
          <a:stretch/>
        </p:blipFill>
        <p:spPr>
          <a:xfrm>
            <a:off x="6912784" y="2380741"/>
            <a:ext cx="1830801" cy="1946689"/>
          </a:xfrm>
          <a:prstGeom prst="rect">
            <a:avLst/>
          </a:prstGeom>
        </p:spPr>
      </p:pic>
      <p:pic>
        <p:nvPicPr>
          <p:cNvPr id="17" name="Picture 16">
            <a:extLst>
              <a:ext uri="{FF2B5EF4-FFF2-40B4-BE49-F238E27FC236}">
                <a16:creationId xmlns:a16="http://schemas.microsoft.com/office/drawing/2014/main" id="{E32049E8-5BA9-313C-E7DB-32BC5B6567BF}"/>
              </a:ext>
            </a:extLst>
          </p:cNvPr>
          <p:cNvPicPr>
            <a:picLocks noChangeAspect="1"/>
          </p:cNvPicPr>
          <p:nvPr/>
        </p:nvPicPr>
        <p:blipFill rotWithShape="1">
          <a:blip r:embed="rId2"/>
          <a:srcRect l="28073" t="5463" r="37538" b="8908"/>
          <a:stretch/>
        </p:blipFill>
        <p:spPr>
          <a:xfrm>
            <a:off x="7453706" y="-27281"/>
            <a:ext cx="2554998" cy="2394053"/>
          </a:xfrm>
          <a:prstGeom prst="rect">
            <a:avLst/>
          </a:prstGeom>
        </p:spPr>
      </p:pic>
      <p:pic>
        <p:nvPicPr>
          <p:cNvPr id="13" name="Picture 12">
            <a:extLst>
              <a:ext uri="{FF2B5EF4-FFF2-40B4-BE49-F238E27FC236}">
                <a16:creationId xmlns:a16="http://schemas.microsoft.com/office/drawing/2014/main" id="{49146B10-E340-EC62-C1D5-B66F2FF31103}"/>
              </a:ext>
            </a:extLst>
          </p:cNvPr>
          <p:cNvPicPr>
            <a:picLocks noChangeAspect="1"/>
          </p:cNvPicPr>
          <p:nvPr/>
        </p:nvPicPr>
        <p:blipFill rotWithShape="1">
          <a:blip r:embed="rId4"/>
          <a:srcRect r="84185" b="29228"/>
          <a:stretch/>
        </p:blipFill>
        <p:spPr>
          <a:xfrm>
            <a:off x="9285212" y="2319854"/>
            <a:ext cx="969500" cy="2004805"/>
          </a:xfrm>
          <a:prstGeom prst="rect">
            <a:avLst/>
          </a:prstGeom>
        </p:spPr>
      </p:pic>
      <p:sp>
        <p:nvSpPr>
          <p:cNvPr id="18" name="TextBox 17">
            <a:extLst>
              <a:ext uri="{FF2B5EF4-FFF2-40B4-BE49-F238E27FC236}">
                <a16:creationId xmlns:a16="http://schemas.microsoft.com/office/drawing/2014/main" id="{4936ADE2-0657-6243-E368-7D8050FEEFC7}"/>
              </a:ext>
            </a:extLst>
          </p:cNvPr>
          <p:cNvSpPr txBox="1"/>
          <p:nvPr/>
        </p:nvSpPr>
        <p:spPr>
          <a:xfrm>
            <a:off x="10008704" y="255639"/>
            <a:ext cx="166849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Franklin Gothic Medium"/>
                <a:ea typeface="+mn-ea"/>
                <a:cs typeface="+mn-cs"/>
              </a:rPr>
              <a:t>Stress: 14 MPa</a:t>
            </a:r>
          </a:p>
        </p:txBody>
      </p:sp>
      <p:sp>
        <p:nvSpPr>
          <p:cNvPr id="19" name="TextBox 18">
            <a:extLst>
              <a:ext uri="{FF2B5EF4-FFF2-40B4-BE49-F238E27FC236}">
                <a16:creationId xmlns:a16="http://schemas.microsoft.com/office/drawing/2014/main" id="{58A34526-9ED4-D82B-9014-638A608AA5A9}"/>
              </a:ext>
            </a:extLst>
          </p:cNvPr>
          <p:cNvSpPr txBox="1"/>
          <p:nvPr/>
        </p:nvSpPr>
        <p:spPr>
          <a:xfrm>
            <a:off x="10008703" y="947828"/>
            <a:ext cx="175067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Franklin Gothic Medium"/>
                <a:ea typeface="+mn-ea"/>
                <a:cs typeface="+mn-cs"/>
              </a:rPr>
              <a:t>Freq: 2079.8 Hz</a:t>
            </a:r>
          </a:p>
        </p:txBody>
      </p:sp>
      <p:sp>
        <p:nvSpPr>
          <p:cNvPr id="20" name="TextBox 19">
            <a:extLst>
              <a:ext uri="{FF2B5EF4-FFF2-40B4-BE49-F238E27FC236}">
                <a16:creationId xmlns:a16="http://schemas.microsoft.com/office/drawing/2014/main" id="{12F755A7-8052-E086-88C9-4B9421EF041B}"/>
              </a:ext>
            </a:extLst>
          </p:cNvPr>
          <p:cNvSpPr txBox="1"/>
          <p:nvPr/>
        </p:nvSpPr>
        <p:spPr>
          <a:xfrm>
            <a:off x="10008703" y="1752216"/>
            <a:ext cx="166849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Franklin Gothic Medium"/>
                <a:ea typeface="+mn-ea"/>
                <a:cs typeface="+mn-cs"/>
              </a:rPr>
              <a:t>Temp: 311.6 C</a:t>
            </a:r>
          </a:p>
        </p:txBody>
      </p:sp>
      <p:pic>
        <p:nvPicPr>
          <p:cNvPr id="24" name="Picture 23">
            <a:extLst>
              <a:ext uri="{FF2B5EF4-FFF2-40B4-BE49-F238E27FC236}">
                <a16:creationId xmlns:a16="http://schemas.microsoft.com/office/drawing/2014/main" id="{48236BC7-4CCB-736A-F8F8-B370B7DC8277}"/>
              </a:ext>
            </a:extLst>
          </p:cNvPr>
          <p:cNvPicPr>
            <a:picLocks noChangeAspect="1"/>
          </p:cNvPicPr>
          <p:nvPr/>
        </p:nvPicPr>
        <p:blipFill rotWithShape="1">
          <a:blip r:embed="rId5"/>
          <a:srcRect l="26900"/>
          <a:stretch/>
        </p:blipFill>
        <p:spPr>
          <a:xfrm>
            <a:off x="6106599" y="4324660"/>
            <a:ext cx="6107727" cy="2062710"/>
          </a:xfrm>
          <a:prstGeom prst="rect">
            <a:avLst/>
          </a:prstGeom>
        </p:spPr>
      </p:pic>
    </p:spTree>
    <p:extLst>
      <p:ext uri="{BB962C8B-B14F-4D97-AF65-F5344CB8AC3E}">
        <p14:creationId xmlns:p14="http://schemas.microsoft.com/office/powerpoint/2010/main" val="1989473872"/>
      </p:ext>
    </p:extLst>
  </p:cSld>
  <p:clrMapOvr>
    <a:masterClrMapping/>
  </p:clrMapOvr>
</p:sld>
</file>

<file path=ppt/theme/theme1.xml><?xml version="1.0" encoding="utf-8"?>
<a:theme xmlns:a="http://schemas.openxmlformats.org/drawingml/2006/main" name="JuxtaposeVTI">
  <a:themeElements>
    <a:clrScheme name="Juxtapose">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docProps/app.xml><?xml version="1.0" encoding="utf-8"?>
<Properties xmlns="http://schemas.openxmlformats.org/officeDocument/2006/extended-properties" xmlns:vt="http://schemas.openxmlformats.org/officeDocument/2006/docPropsVTypes">
  <Template/>
  <TotalTime>1568</TotalTime>
  <Words>1426</Words>
  <Application>Microsoft Office PowerPoint</Application>
  <PresentationFormat>Widescreen</PresentationFormat>
  <Paragraphs>98</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Franklin Gothic Demi Cond</vt:lpstr>
      <vt:lpstr>Franklin Gothic Medium</vt:lpstr>
      <vt:lpstr>Wingdings</vt:lpstr>
      <vt:lpstr>JuxtaposeVTI</vt:lpstr>
      <vt:lpstr>Engineering Projects PORTFOLIO</vt:lpstr>
      <vt:lpstr>BAJA SAE – ATV design</vt:lpstr>
      <vt:lpstr>PowerPoint Presentation</vt:lpstr>
      <vt:lpstr>thermal Modelling of nuclear reactor using Abaqus and FEM</vt:lpstr>
      <vt:lpstr>Optimization of Intentional Mistuning of Blisks Using ML</vt:lpstr>
      <vt:lpstr>Prediction modelling of heart disease</vt:lpstr>
      <vt:lpstr>Coupled thermal analysis of pipe</vt:lpstr>
      <vt:lpstr>Optimization of design of pmma plate</vt:lpstr>
      <vt:lpstr>Design optimization of brake disk</vt:lpstr>
      <vt:lpstr>OPTIMIZATION OF DISTANCE COVERED BY A FOOTBALL USING DESIGN OF EXPERIMENTS (DOE)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PORTFOLIO</dc:title>
  <dc:creator>Rohit Iyer (Student)</dc:creator>
  <cp:lastModifiedBy>Rohit Iyer</cp:lastModifiedBy>
  <cp:revision>185</cp:revision>
  <dcterms:created xsi:type="dcterms:W3CDTF">2023-12-28T23:09:27Z</dcterms:created>
  <dcterms:modified xsi:type="dcterms:W3CDTF">2023-12-30T01:19:36Z</dcterms:modified>
</cp:coreProperties>
</file>

<file path=docProps/thumbnail.jpeg>
</file>